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91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7" r:id="rId3"/>
    <p:sldId id="333" r:id="rId4"/>
    <p:sldId id="334" r:id="rId5"/>
    <p:sldId id="335" r:id="rId6"/>
    <p:sldId id="260" r:id="rId7"/>
    <p:sldId id="261" r:id="rId8"/>
    <p:sldId id="336" r:id="rId9"/>
    <p:sldId id="337" r:id="rId10"/>
    <p:sldId id="338" r:id="rId11"/>
    <p:sldId id="339" r:id="rId12"/>
    <p:sldId id="340" r:id="rId13"/>
    <p:sldId id="262" r:id="rId14"/>
    <p:sldId id="263" r:id="rId15"/>
    <p:sldId id="347" r:id="rId16"/>
    <p:sldId id="264" r:id="rId17"/>
    <p:sldId id="346" r:id="rId18"/>
    <p:sldId id="265" r:id="rId19"/>
    <p:sldId id="268" r:id="rId20"/>
    <p:sldId id="269" r:id="rId21"/>
    <p:sldId id="270" r:id="rId22"/>
    <p:sldId id="327" r:id="rId23"/>
    <p:sldId id="328" r:id="rId24"/>
    <p:sldId id="316" r:id="rId25"/>
    <p:sldId id="317" r:id="rId26"/>
    <p:sldId id="321" r:id="rId27"/>
    <p:sldId id="322" r:id="rId28"/>
    <p:sldId id="275" r:id="rId29"/>
    <p:sldId id="323" r:id="rId30"/>
    <p:sldId id="324" r:id="rId31"/>
    <p:sldId id="325" r:id="rId32"/>
    <p:sldId id="326" r:id="rId33"/>
    <p:sldId id="281" r:id="rId34"/>
    <p:sldId id="282" r:id="rId35"/>
    <p:sldId id="358" r:id="rId36"/>
    <p:sldId id="359" r:id="rId37"/>
    <p:sldId id="360" r:id="rId38"/>
    <p:sldId id="361" r:id="rId39"/>
    <p:sldId id="362" r:id="rId40"/>
    <p:sldId id="363" r:id="rId41"/>
    <p:sldId id="283" r:id="rId42"/>
    <p:sldId id="364" r:id="rId43"/>
    <p:sldId id="365" r:id="rId44"/>
    <p:sldId id="366" r:id="rId45"/>
    <p:sldId id="367" r:id="rId46"/>
    <p:sldId id="372" r:id="rId47"/>
    <p:sldId id="369" r:id="rId48"/>
    <p:sldId id="370" r:id="rId49"/>
    <p:sldId id="371" r:id="rId50"/>
    <p:sldId id="285" r:id="rId51"/>
    <p:sldId id="286" r:id="rId52"/>
    <p:sldId id="287" r:id="rId53"/>
    <p:sldId id="288" r:id="rId54"/>
    <p:sldId id="290" r:id="rId55"/>
    <p:sldId id="299" r:id="rId56"/>
    <p:sldId id="300" r:id="rId57"/>
    <p:sldId id="295" r:id="rId58"/>
    <p:sldId id="305" r:id="rId59"/>
    <p:sldId id="306" r:id="rId60"/>
    <p:sldId id="307" r:id="rId61"/>
    <p:sldId id="308" r:id="rId62"/>
    <p:sldId id="312" r:id="rId63"/>
    <p:sldId id="313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07" autoAdjust="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DE530-22A1-4816-9C24-5C2954045D57}" type="datetimeFigureOut">
              <a:rPr lang="it-IT" smtClean="0"/>
              <a:t>01/12/2019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BCB63-9BF3-439C-A436-839C7AC80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494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546CE-7E7D-409F-9C4D-ACB0087D66CA}" type="datetimeFigureOut">
              <a:rPr lang="it-IT" smtClean="0"/>
              <a:t>01/12/2019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CE726-6B1E-46C6-B6AD-7A7AD05D19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04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CE726-6B1E-46C6-B6AD-7A7AD05D197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925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CE726-6B1E-46C6-B6AD-7A7AD05D197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0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b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9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61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FCCF-CB63-4662-BCE2-0AE34087BC66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Faraco Gemma - Dirigente Scolastico Scuola Polo Ambito 4 CS (0006 CAL)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674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FCCF-CB63-4662-BCE2-0AE34087BC66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Faraco Gemma - Dirigente Scolastico Scuola Polo Ambito 4 CS (0006 CAL)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91093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FCCF-CB63-4662-BCE2-0AE34087BC66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Faraco Gemma - Dirigente Scolastico Scuola Polo Ambito 4 CS (0006 CAL)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584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FCCF-CB63-4662-BCE2-0AE34087BC66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Faraco Gemma - Dirigente Scolastico Scuola Polo Ambito 4 CS (0006 CAL)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48944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FCCF-CB63-4662-BCE2-0AE34087BC66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Faraco Gemma - Dirigente Scolastico Scuola Polo Ambito 4 CS (0006 CAL)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116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6B98-BBE7-47A5-ACD9-BD35AA7AE8CE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Faraco Gemma - Dirigente Scolastico Scuola Polo Ambito 4 CS (0006 CAL)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C6CA-93A0-46A3-A6BC-8CB30BAA2A14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Faraco Gemma - Dirigente Scolastico Scuola Polo Ambito 4 CS (0006 CAL)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5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F26B-1C1D-4C67-BE8A-437B04C09CE0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Faraco Gemma - Dirigente Scolastico Scuola Polo Ambito 4 CS (0006 CAL)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5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EB50-AD88-4613-8F0D-6F3CFBFA6661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Faraco Gemma - Dirigente Scolastico Scuola Polo Ambito 4 CS (0006 CAL)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81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D794-AF66-42B3-8AB0-DD4906D2571D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Faraco Gemma - Dirigente Scolastico Scuola Polo Ambito 4 CS (0006 CAL)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0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2D4E-6238-4472-915A-9065A8ABB3E0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Faraco Gemma - Dirigente Scolastico Scuola Polo Ambito 4 CS (0006 CAL)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88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C9C1-C444-4A8C-AA10-1003155346C2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Faraco Gemma - Dirigente Scolastico Scuola Polo Ambito 4 CS (0006 CAL)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59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2E68-9574-4FFD-AADB-B9991724EC8B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Faraco Gemma - Dirigente Scolastico Scuola Polo Ambito 4 CS (0006 CAL)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440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11FC-7952-4E00-9C8F-7735957FC240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Faraco Gemma - Dirigente Scolastico Scuola Polo Ambito 4 CS (0006 CAL)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9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C4A2-D3D0-45DF-8F49-C4389B050A55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Faraco Gemma - Dirigente Scolastico Scuola Polo Ambito 4 CS (0006 CAL)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71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6FCCF-CB63-4662-BCE2-0AE34087BC66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z="9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9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7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  <p:sldLayoutId id="2147484204" r:id="rId13"/>
    <p:sldLayoutId id="2147484205" r:id="rId14"/>
    <p:sldLayoutId id="2147484206" r:id="rId15"/>
    <p:sldLayoutId id="2147484207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www.youtube.com/watch?v=MC_eV3Me2gQ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hyperlink" Target="http://www.google.it/url?sa=i&amp;rct=j&amp;q=&amp;esrc=s&amp;source=images&amp;cd=&amp;cad=rja&amp;uact=8&amp;ved=&amp;url=http://www.domotica.it/expo/schede/kblue_srl_ita.htm&amp;ei=t40zVZrjCsvQ7Ab0moHoAQ&amp;psig=AFQjCNFqRYCv2cMJZTaXgmbJtwkg0TZytA&amp;ust=142952837553241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slide" Target="slide54.xml"/><Relationship Id="rId7" Type="http://schemas.openxmlformats.org/officeDocument/2006/relationships/image" Target="../media/image5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2.jpeg"/><Relationship Id="rId5" Type="http://schemas.openxmlformats.org/officeDocument/2006/relationships/image" Target="../media/image54.jpeg"/><Relationship Id="rId10" Type="http://schemas.openxmlformats.org/officeDocument/2006/relationships/image" Target="../media/image58.jpeg"/><Relationship Id="rId4" Type="http://schemas.openxmlformats.org/officeDocument/2006/relationships/image" Target="../media/image53.png"/><Relationship Id="rId9" Type="http://schemas.openxmlformats.org/officeDocument/2006/relationships/image" Target="../media/image5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google.it/url?sa=i&amp;rct=j&amp;q=&amp;esrc=s&amp;source=images&amp;cd=&amp;cad=rja&amp;uact=8&amp;docid=3k6p6kAJIagXBM&amp;tbnid=r4E6oY3vwl_bkM:&amp;ved=0CAUQjRw&amp;url=http://www.adiantum.it/public/2336-contratto-prematrimoniale--come-funziona-(se-funziona)-in-italia--.asp&amp;ei=c-SIU9mjLoGYO4m4gPAJ&amp;bvm=bv.67720277,d.d2k&amp;psig=AFQjCNEZcLlBQL8xBjXcUw7tZEPepWL8sg&amp;ust=140156669626755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csrh07000q@pec.istruzione.it" TargetMode="External"/><Relationship Id="rId2" Type="http://schemas.openxmlformats.org/officeDocument/2006/relationships/hyperlink" Target="mailto:csrh07000q@istruzione.i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2A15FC-C1CA-4B07-9237-B4C25138E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5297" y="1891598"/>
            <a:ext cx="6747827" cy="1809653"/>
          </a:xfrm>
        </p:spPr>
        <p:txBody>
          <a:bodyPr/>
          <a:lstStyle/>
          <a:p>
            <a:pPr algn="ctr"/>
            <a:r>
              <a:rPr lang="it-IT" b="1" dirty="0">
                <a:latin typeface="Baskerville Old Face" panose="02020602080505020303" pitchFamily="18" charset="0"/>
              </a:rPr>
              <a:t>Formazione </a:t>
            </a:r>
            <a:r>
              <a:rPr lang="it-IT" b="1" dirty="0" smtClean="0">
                <a:latin typeface="Baskerville Old Face" panose="02020602080505020303" pitchFamily="18" charset="0"/>
              </a:rPr>
              <a:t>Docenti</a:t>
            </a:r>
            <a:br>
              <a:rPr lang="it-IT" b="1" dirty="0" smtClean="0">
                <a:latin typeface="Baskerville Old Face" panose="02020602080505020303" pitchFamily="18" charset="0"/>
              </a:rPr>
            </a:br>
            <a:r>
              <a:rPr lang="it-IT" b="1" dirty="0" smtClean="0">
                <a:latin typeface="Baskerville Old Face" panose="02020602080505020303" pitchFamily="18" charset="0"/>
              </a:rPr>
              <a:t>Neo Assunti</a:t>
            </a:r>
            <a:endParaRPr lang="it-IT" b="1" dirty="0">
              <a:latin typeface="Baskerville Old Face" panose="02020602080505020303" pitchFamily="18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AD419F2-344D-4F09-AFB4-A4984396E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3589" y="4250379"/>
            <a:ext cx="8055291" cy="1063301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IPSEOA San Francesco di Paola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Scuola </a:t>
            </a:r>
            <a:r>
              <a:rPr lang="it-IT" sz="24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polo per la formazione – ambito </a:t>
            </a:r>
            <a:r>
              <a:rPr lang="it-IT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2 </a:t>
            </a:r>
            <a:r>
              <a:rPr lang="it-IT" sz="24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CS </a:t>
            </a:r>
            <a:r>
              <a:rPr lang="it-IT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- CAL 0004</a:t>
            </a:r>
            <a:endParaRPr lang="it-IT" sz="24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7841" y="6488362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Immagine 3" descr="images.png">
            <a:extLst>
              <a:ext uri="{FF2B5EF4-FFF2-40B4-BE49-F238E27FC236}">
                <a16:creationId xmlns:a16="http://schemas.microsoft.com/office/drawing/2014/main" id="{DE5D45A5-F56D-499B-A388-E4FF12AC5D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3259" y="279029"/>
            <a:ext cx="1280661" cy="153679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pic>
        <p:nvPicPr>
          <p:cNvPr id="8" name="Immagine 7" descr="C:\Users\Lab Scientifico 1\AppData\Local\Microsoft\Windows\INetCache\Content.Word\logo 50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040" y="398894"/>
            <a:ext cx="2487295" cy="166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http://www.radiomarconi.com/marconi/emblema/emblema_g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20" y="5313680"/>
            <a:ext cx="1186815" cy="1180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55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563359" y="1072067"/>
            <a:ext cx="384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Baskerville Old Face" panose="02020602080505020303" pitchFamily="18" charset="0"/>
              </a:rPr>
              <a:t>Immagini, suoni, colori</a:t>
            </a:r>
            <a:endParaRPr lang="it-IT" sz="2800" b="1" dirty="0">
              <a:latin typeface="Baskerville Old Face" panose="02020602080505020303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7135A7A-AE53-4015-A78E-E864366D3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42" y="178758"/>
            <a:ext cx="3895197" cy="155807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79" y="1736837"/>
            <a:ext cx="10034311" cy="4562363"/>
          </a:xfrm>
          <a:prstGeom prst="rect">
            <a:avLst/>
          </a:prstGeom>
        </p:spPr>
      </p:pic>
      <p:pic>
        <p:nvPicPr>
          <p:cNvPr id="7" name="Immagine 6" descr="C:\Users\Lab Scientifico 1\AppData\Local\Microsoft\Windows\INetCache\Content.Word\logo 50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7841" y="646378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2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238905" y="1296469"/>
            <a:ext cx="3814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Baskerville Old Face" panose="02020602080505020303" pitchFamily="18" charset="0"/>
              </a:rPr>
              <a:t>I discorsi e le parole</a:t>
            </a:r>
            <a:endParaRPr lang="it-IT" sz="2800" b="1" dirty="0">
              <a:latin typeface="Baskerville Old Face" panose="02020602080505020303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7135A7A-AE53-4015-A78E-E864366D3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2" y="0"/>
            <a:ext cx="3895197" cy="155807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94" y="1819689"/>
            <a:ext cx="10198684" cy="4550631"/>
          </a:xfrm>
          <a:prstGeom prst="rect">
            <a:avLst/>
          </a:prstGeom>
        </p:spPr>
      </p:pic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7841" y="647394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" name="Immagine 7" descr="C:\Users\Lab Scientifico 1\AppData\Local\Microsoft\Windows\INetCache\Content.Word\logo 50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6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299409" y="1100646"/>
            <a:ext cx="419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Baskerville Old Face" panose="02020602080505020303" pitchFamily="18" charset="0"/>
              </a:rPr>
              <a:t>La conoscenza del mondo</a:t>
            </a:r>
            <a:endParaRPr lang="it-IT" sz="2800" b="1" dirty="0">
              <a:latin typeface="Baskerville Old Face" panose="02020602080505020303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7135A7A-AE53-4015-A78E-E864366D3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2" y="0"/>
            <a:ext cx="3895197" cy="155807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92" y="1637428"/>
            <a:ext cx="10073693" cy="4836517"/>
          </a:xfrm>
          <a:prstGeom prst="rect">
            <a:avLst/>
          </a:prstGeom>
        </p:spPr>
      </p:pic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7841" y="647394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9" name="Immagine 8" descr="C:\Users\Lab Scientifico 1\AppData\Local\Microsoft\Windows\INetCache\Content.Word\logo 50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6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4324ED-30DC-4B31-B6E4-AE6D45BC7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97" y="436691"/>
            <a:ext cx="3956083" cy="716216"/>
          </a:xfrm>
        </p:spPr>
        <p:txBody>
          <a:bodyPr>
            <a:normAutofit/>
          </a:bodyPr>
          <a:lstStyle/>
          <a:p>
            <a:r>
              <a:rPr lang="it-IT" b="1" dirty="0">
                <a:latin typeface="Baskerville Old Face" panose="02020602080505020303" pitchFamily="18" charset="0"/>
              </a:rPr>
              <a:t>La scuola primaria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7E2CF8C-DB54-472A-8C26-F2001D53D052}"/>
              </a:ext>
            </a:extLst>
          </p:cNvPr>
          <p:cNvSpPr/>
          <p:nvPr/>
        </p:nvSpPr>
        <p:spPr>
          <a:xfrm>
            <a:off x="5671205" y="462512"/>
            <a:ext cx="33610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it-IT" sz="2000" b="1" dirty="0" smtClean="0">
                <a:solidFill>
                  <a:schemeClr val="tx2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Dove </a:t>
            </a:r>
            <a:r>
              <a:rPr lang="it-IT" sz="2000" b="1" dirty="0">
                <a:solidFill>
                  <a:schemeClr val="tx2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il piacere di stare insieme dei bambini si “formalizza” in ambiente di </a:t>
            </a:r>
            <a:r>
              <a:rPr lang="it-IT" sz="2000" b="1" dirty="0" smtClean="0">
                <a:solidFill>
                  <a:schemeClr val="tx2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apprendimento.</a:t>
            </a:r>
            <a:endParaRPr lang="it-IT" sz="2000" b="1" dirty="0">
              <a:solidFill>
                <a:schemeClr val="tx2"/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80D03E9-42EC-46B8-B4C1-D371ED74380D}"/>
              </a:ext>
            </a:extLst>
          </p:cNvPr>
          <p:cNvSpPr/>
          <p:nvPr/>
        </p:nvSpPr>
        <p:spPr>
          <a:xfrm>
            <a:off x="385753" y="1839744"/>
            <a:ext cx="10570904" cy="38318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PROMUOVE</a:t>
            </a:r>
            <a:r>
              <a:rPr lang="it-IT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</a:t>
            </a:r>
            <a:r>
              <a:rPr lang="it-IT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rispetto delle diversità individuali, lo sviluppo della personalità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solidFill>
                  <a:srgbClr val="0070C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PERMETTE </a:t>
            </a:r>
            <a:r>
              <a:rPr lang="it-IT" dirty="0" smtClean="0">
                <a:solidFill>
                  <a:srgbClr val="0070C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acquisire e sviluppare le conoscenze e le abilità di base fino alle prime </a:t>
            </a:r>
            <a:r>
              <a:rPr lang="it-IT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sistemazioni </a:t>
            </a:r>
            <a:r>
              <a:rPr lang="it-IT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logico-critiche 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solidFill>
                  <a:srgbClr val="0070C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FAVORISCE</a:t>
            </a:r>
            <a:r>
              <a:rPr lang="it-IT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it-IT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l’apprendimento </a:t>
            </a:r>
            <a:r>
              <a:rPr lang="it-IT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 mezzi espressivi, inclusa l’alfabetizzazione in </a:t>
            </a:r>
            <a:r>
              <a:rPr lang="it-IT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almeno </a:t>
            </a:r>
            <a:r>
              <a:rPr lang="it-IT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lingua </a:t>
            </a:r>
            <a:r>
              <a:rPr lang="it-IT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(gen. inglese) oltre </a:t>
            </a:r>
            <a:r>
              <a:rPr lang="it-IT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 lingua italiana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solidFill>
                  <a:srgbClr val="0070C0"/>
                </a:solidFill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PONE LE BASI </a:t>
            </a:r>
            <a:r>
              <a:rPr lang="it-IT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l’utilizzazione di metodologie scientifiche nello studio del mondo </a:t>
            </a:r>
            <a:r>
              <a:rPr lang="it-IT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  naturale</a:t>
            </a:r>
            <a:r>
              <a:rPr lang="it-IT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dei suoi fenomeni e delle sue leggi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VALORIZZA</a:t>
            </a:r>
            <a:r>
              <a:rPr lang="it-IT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it-IT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capacità relazionali e di orientamento nello spazio e nel tempo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solidFill>
                  <a:srgbClr val="0070C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EDUCA</a:t>
            </a:r>
            <a:r>
              <a:rPr lang="it-IT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it-IT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 </a:t>
            </a:r>
            <a:r>
              <a:rPr lang="it-IT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giovani cittadini ai principi fondamentali della convivenza civile </a:t>
            </a:r>
            <a:r>
              <a:rPr lang="it-IT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(L. 53/2003)</a:t>
            </a:r>
            <a:endParaRPr lang="it-IT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7841" y="646378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" name="Picture 2" descr="Risultati immagini per scuola primaria">
            <a:extLst>
              <a:ext uri="{FF2B5EF4-FFF2-40B4-BE49-F238E27FC236}">
                <a16:creationId xmlns:a16="http://schemas.microsoft.com/office/drawing/2014/main" id="{4FD41A29-3A91-444F-8BC6-774533AEE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860" y="3222905"/>
            <a:ext cx="2210394" cy="159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8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soglia minima discipline scuola secondaria di primo grado">
            <a:extLst>
              <a:ext uri="{FF2B5EF4-FFF2-40B4-BE49-F238E27FC236}">
                <a16:creationId xmlns:a16="http://schemas.microsoft.com/office/drawing/2014/main" id="{EBF17317-B1BF-4BCD-83B1-247C5D9F0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02" y="19406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A7CE12B-4FD1-4E4E-BCA5-01E21A25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9" y="338413"/>
            <a:ext cx="5115821" cy="1280890"/>
          </a:xfrm>
        </p:spPr>
        <p:txBody>
          <a:bodyPr>
            <a:noAutofit/>
          </a:bodyPr>
          <a:lstStyle/>
          <a:p>
            <a:r>
              <a:rPr lang="it-IT" b="1" dirty="0">
                <a:latin typeface="Baskerville Old Face" panose="02020602080505020303" pitchFamily="18" charset="0"/>
              </a:rPr>
              <a:t>La scuola secondaria </a:t>
            </a:r>
            <a:br>
              <a:rPr lang="it-IT" b="1" dirty="0">
                <a:latin typeface="Baskerville Old Face" panose="02020602080505020303" pitchFamily="18" charset="0"/>
              </a:rPr>
            </a:br>
            <a:r>
              <a:rPr lang="it-IT" b="1" dirty="0">
                <a:latin typeface="Baskerville Old Face" panose="02020602080505020303" pitchFamily="18" charset="0"/>
              </a:rPr>
              <a:t>di I grado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D1E6D67-2AA5-45DF-AF15-97C8D9C930A3}"/>
              </a:ext>
            </a:extLst>
          </p:cNvPr>
          <p:cNvSpPr/>
          <p:nvPr/>
        </p:nvSpPr>
        <p:spPr>
          <a:xfrm>
            <a:off x="848099" y="2448428"/>
            <a:ext cx="11535037" cy="3508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rgbClr val="0070C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STIMOLA</a:t>
            </a:r>
            <a:r>
              <a:rPr lang="it-IT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la </a:t>
            </a:r>
            <a:r>
              <a:rPr lang="it-IT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crescita delle capacità autonome di studio e di interazione sociale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ORGANIZZA E ACCRESCE</a:t>
            </a:r>
            <a:r>
              <a:rPr lang="it-IT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anche attraverso l'alfabetizzazione e l'approfondimento nelle tecnologie informatiche, le conoscenze e le abilità, anche in relazione alla tradizione culturale e alla evoluzione sociale, culturale e scientifica della realtà contemporanea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SVILUPPA</a:t>
            </a:r>
            <a:r>
              <a:rPr lang="it-IT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progressivamente le competenze e le capacità di scelta corrispondenti alle attitudini e vocazioni degli allievi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0070C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FORNISCE STRUMENTI </a:t>
            </a:r>
            <a:r>
              <a:rPr lang="it-IT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adeguati alla prosecuzione delle attività di istruzione e formazione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INTRODUCE LO STUDIO </a:t>
            </a:r>
            <a:r>
              <a:rPr lang="it-IT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una seconda lingua dell'Unione europea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AIUTA A ORIENTARSI </a:t>
            </a:r>
            <a:r>
              <a:rPr lang="it-IT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la successiva scelta di istruzione e formazione </a:t>
            </a:r>
            <a:r>
              <a:rPr lang="it-IT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Legge 53 del 2003).</a:t>
            </a:r>
            <a:endParaRPr lang="it-IT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7841" y="645362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" name="Immagine 9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5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83" y="0"/>
            <a:ext cx="6371727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7135A7A-AE53-4015-A78E-E864366D3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62" y="0"/>
            <a:ext cx="3895197" cy="1558079"/>
          </a:xfrm>
          <a:prstGeom prst="rect">
            <a:avLst/>
          </a:prstGeom>
        </p:spPr>
      </p:pic>
      <p:pic>
        <p:nvPicPr>
          <p:cNvPr id="6" name="Picture 2" descr="Risultati immagini per soglia minima discipline scuola secondaria di primo grado">
            <a:extLst>
              <a:ext uri="{FF2B5EF4-FFF2-40B4-BE49-F238E27FC236}">
                <a16:creationId xmlns:a16="http://schemas.microsoft.com/office/drawing/2014/main" id="{EBF17317-B1BF-4BCD-83B1-247C5D9F0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0" y="444116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isultati immagini per scuola primaria">
            <a:extLst>
              <a:ext uri="{FF2B5EF4-FFF2-40B4-BE49-F238E27FC236}">
                <a16:creationId xmlns:a16="http://schemas.microsoft.com/office/drawing/2014/main" id="{4FD41A29-3A91-444F-8BC6-774533AEE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63" y="2202755"/>
            <a:ext cx="2210394" cy="159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7657611" y="6544638"/>
            <a:ext cx="4866586" cy="457200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9" name="Immagine 8" descr="C:\Users\Lab Scientifico 1\AppData\Local\Microsoft\Windows\INetCache\Content.Word\logo 50°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5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27BC7D-7549-45B5-99B1-3CBFD117C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722" y="407095"/>
            <a:ext cx="6662835" cy="584501"/>
          </a:xfrm>
        </p:spPr>
        <p:txBody>
          <a:bodyPr>
            <a:noAutofit/>
          </a:bodyPr>
          <a:lstStyle/>
          <a:p>
            <a:r>
              <a:rPr lang="it-IT" b="1" dirty="0">
                <a:latin typeface="Baskerville Old Face" panose="02020602080505020303" pitchFamily="18" charset="0"/>
              </a:rPr>
              <a:t>La scuola secondaria di II grado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51B5454-394A-4878-BAEF-A8B04FD769BB}"/>
              </a:ext>
            </a:extLst>
          </p:cNvPr>
          <p:cNvSpPr/>
          <p:nvPr/>
        </p:nvSpPr>
        <p:spPr>
          <a:xfrm>
            <a:off x="579668" y="1236620"/>
            <a:ext cx="67455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Innovata “</a:t>
            </a:r>
            <a:r>
              <a:rPr lang="it-IT" sz="2400" dirty="0" err="1">
                <a:solidFill>
                  <a:schemeClr val="tx2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ope</a:t>
            </a:r>
            <a:r>
              <a:rPr lang="it-IT" sz="2400" dirty="0">
                <a:solidFill>
                  <a:schemeClr val="tx2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legis</a:t>
            </a:r>
            <a:r>
              <a:rPr lang="it-IT" sz="2400" dirty="0">
                <a:solidFill>
                  <a:schemeClr val="tx2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” nell’ultimo decennio, stenta ad abbandonare modalità didattiche trasmissive che ostacolano i giovani nell’apertura alle sfide che propone </a:t>
            </a:r>
            <a:r>
              <a:rPr lang="it-IT" sz="2400" dirty="0" smtClean="0">
                <a:solidFill>
                  <a:schemeClr val="tx2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la società…</a:t>
            </a:r>
            <a:endParaRPr lang="it-IT" sz="2400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egnaposto contenuto 3">
            <a:extLst>
              <a:ext uri="{FF2B5EF4-FFF2-40B4-BE49-F238E27FC236}">
                <a16:creationId xmlns:a16="http://schemas.microsoft.com/office/drawing/2014/main" id="{94B0E49B-AC8A-4658-AA5C-E2B30D5964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237" y="2889993"/>
            <a:ext cx="2814320" cy="309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egnaposto contenuto 3">
            <a:extLst>
              <a:ext uri="{FF2B5EF4-FFF2-40B4-BE49-F238E27FC236}">
                <a16:creationId xmlns:a16="http://schemas.microsoft.com/office/drawing/2014/main" id="{E609D9C7-EB2C-4862-9391-AE20747468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3354" y="3550499"/>
            <a:ext cx="2923446" cy="2923445"/>
          </a:xfrm>
          <a:prstGeom prst="rect">
            <a:avLst/>
          </a:prstGeom>
        </p:spPr>
      </p:pic>
      <p:pic>
        <p:nvPicPr>
          <p:cNvPr id="7" name="Immagine 4">
            <a:extLst>
              <a:ext uri="{FF2B5EF4-FFF2-40B4-BE49-F238E27FC236}">
                <a16:creationId xmlns:a16="http://schemas.microsoft.com/office/drawing/2014/main" id="{235EB3DF-03E7-424E-9EDF-A601813EAB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8951" y="1523407"/>
            <a:ext cx="4170654" cy="421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7841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2" name="Immagine 11" descr="C:\Users\Lab Scientifico 1\AppData\Local\Microsoft\Windows\INetCache\Content.Word\logo 50°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3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1" y="224658"/>
            <a:ext cx="5777209" cy="327038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00" y="1911278"/>
            <a:ext cx="6934800" cy="456266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354" y="45467"/>
            <a:ext cx="1867246" cy="159793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1" y="4007228"/>
            <a:ext cx="3979766" cy="2170299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7841" y="647394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" name="Immagine 9" descr="C:\Users\Lab Scientifico 1\AppData\Local\Microsoft\Windows\INetCache\Content.Word\logo 50°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8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07BD9-E3A3-48AB-9CB4-A24453017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68" y="417644"/>
            <a:ext cx="8911687" cy="664608"/>
          </a:xfrm>
        </p:spPr>
        <p:txBody>
          <a:bodyPr>
            <a:normAutofit/>
          </a:bodyPr>
          <a:lstStyle/>
          <a:p>
            <a:r>
              <a:rPr lang="it-IT" b="1" dirty="0" smtClean="0">
                <a:latin typeface="Baskerville Old Face" panose="02020602080505020303" pitchFamily="18" charset="0"/>
              </a:rPr>
              <a:t>…IO </a:t>
            </a:r>
            <a:r>
              <a:rPr lang="it-IT" b="1" dirty="0">
                <a:latin typeface="Baskerville Old Face" panose="02020602080505020303" pitchFamily="18" charset="0"/>
              </a:rPr>
              <a:t>SPERIAMO CHE ME LA </a:t>
            </a:r>
            <a:r>
              <a:rPr lang="it-IT" b="1" dirty="0" smtClean="0">
                <a:latin typeface="Baskerville Old Face" panose="02020602080505020303" pitchFamily="18" charset="0"/>
              </a:rPr>
              <a:t>CAVO…</a:t>
            </a:r>
            <a:endParaRPr lang="it-IT" b="1" dirty="0">
              <a:latin typeface="Baskerville Old Face" panose="02020602080505020303" pitchFamily="18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88C33D-3D3F-47CA-A4E3-2AC410350793}"/>
              </a:ext>
            </a:extLst>
          </p:cNvPr>
          <p:cNvSpPr txBox="1"/>
          <p:nvPr/>
        </p:nvSpPr>
        <p:spPr>
          <a:xfrm rot="19834290">
            <a:off x="272075" y="2437796"/>
            <a:ext cx="2699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FORMAZIONE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E2E384-F91A-4621-9D0E-773903B0F184}"/>
              </a:ext>
            </a:extLst>
          </p:cNvPr>
          <p:cNvSpPr txBox="1"/>
          <p:nvPr/>
        </p:nvSpPr>
        <p:spPr>
          <a:xfrm rot="21422311">
            <a:off x="400279" y="1444523"/>
            <a:ext cx="391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ORGANICO POTENZIATO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A501473-BA86-4ACD-818E-B3D066EC4618}"/>
              </a:ext>
            </a:extLst>
          </p:cNvPr>
          <p:cNvSpPr txBox="1"/>
          <p:nvPr/>
        </p:nvSpPr>
        <p:spPr>
          <a:xfrm>
            <a:off x="3894817" y="4102331"/>
            <a:ext cx="236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LINEE GUIDA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87C8F1-7F2F-42FE-909B-5D87ADBE0837}"/>
              </a:ext>
            </a:extLst>
          </p:cNvPr>
          <p:cNvSpPr txBox="1"/>
          <p:nvPr/>
        </p:nvSpPr>
        <p:spPr>
          <a:xfrm rot="19834290">
            <a:off x="308921" y="2797135"/>
            <a:ext cx="532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AMBITI TERRITORIALI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6A12C3-01DF-4028-B7E1-582BF1719957}"/>
              </a:ext>
            </a:extLst>
          </p:cNvPr>
          <p:cNvSpPr txBox="1"/>
          <p:nvPr/>
        </p:nvSpPr>
        <p:spPr>
          <a:xfrm rot="20771671">
            <a:off x="1254447" y="4946146"/>
            <a:ext cx="3255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AGGIORNAMENTO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3F750CB-FCF4-4502-B13B-87E7DD6AF9A8}"/>
              </a:ext>
            </a:extLst>
          </p:cNvPr>
          <p:cNvSpPr txBox="1"/>
          <p:nvPr/>
        </p:nvSpPr>
        <p:spPr>
          <a:xfrm rot="21091453">
            <a:off x="5998437" y="5219550"/>
            <a:ext cx="5921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INDICAZIONI NAZIONALI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1AC6B6E-0270-40FC-85F0-FAD8930ADA28}"/>
              </a:ext>
            </a:extLst>
          </p:cNvPr>
          <p:cNvSpPr/>
          <p:nvPr/>
        </p:nvSpPr>
        <p:spPr>
          <a:xfrm>
            <a:off x="5879504" y="1385115"/>
            <a:ext cx="6096000" cy="2554545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it-IT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SUGGERIMENTO:</a:t>
            </a:r>
            <a:endParaRPr lang="it-IT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charset="0"/>
              <a:buNone/>
            </a:pP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continuare </a:t>
            </a:r>
            <a:r>
              <a:rPr lang="it-IT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studiare</a:t>
            </a:r>
            <a:endParaRPr lang="it-IT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charset="0"/>
              <a:buNone/>
            </a:pP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raccogliere le sfide dell’educazione</a:t>
            </a:r>
          </a:p>
          <a:p>
            <a:pPr algn="ctr">
              <a:buFont typeface="Arial" charset="0"/>
              <a:buNone/>
            </a:pP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insegnare il futuro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4311136-8B98-4512-959C-AD775546F8D1}"/>
              </a:ext>
            </a:extLst>
          </p:cNvPr>
          <p:cNvSpPr txBox="1"/>
          <p:nvPr/>
        </p:nvSpPr>
        <p:spPr>
          <a:xfrm>
            <a:off x="2716950" y="3077669"/>
            <a:ext cx="3122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UNITA’ DI APPRENDIMENTO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F5109CA-6708-4121-9862-756B49E5371B}"/>
              </a:ext>
            </a:extLst>
          </p:cNvPr>
          <p:cNvSpPr txBox="1"/>
          <p:nvPr/>
        </p:nvSpPr>
        <p:spPr>
          <a:xfrm rot="21422311">
            <a:off x="617739" y="5823783"/>
            <a:ext cx="391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ALLEANZA EDUCATIVA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1D9DF30-93D8-4183-A59A-0BF4EADF365C}"/>
              </a:ext>
            </a:extLst>
          </p:cNvPr>
          <p:cNvSpPr txBox="1"/>
          <p:nvPr/>
        </p:nvSpPr>
        <p:spPr>
          <a:xfrm rot="21223271">
            <a:off x="5516118" y="4766543"/>
            <a:ext cx="4068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Traguardi delle competenze</a:t>
            </a:r>
          </a:p>
        </p:txBody>
      </p:sp>
      <p:sp>
        <p:nvSpPr>
          <p:cNvPr id="1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7841" y="647394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9" name="Immagine 18" descr="C:\Users\Lab Scientifico 1\AppData\Local\Microsoft\Windows\INetCache\Content.Word\logo 50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2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5742D57B-8133-475D-B6D4-349BBECA5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193" y="3847199"/>
            <a:ext cx="7665814" cy="253937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it-IT" altLang="it-IT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Legge n. 107/2015 </a:t>
            </a:r>
          </a:p>
          <a:p>
            <a:pPr>
              <a:spcBef>
                <a:spcPct val="20000"/>
              </a:spcBef>
            </a:pPr>
            <a:r>
              <a:rPr lang="it-IT" altLang="it-IT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 cosiddetta “Buona Scuola”)</a:t>
            </a:r>
          </a:p>
          <a:p>
            <a:pPr>
              <a:spcBef>
                <a:spcPct val="20000"/>
              </a:spcBef>
            </a:pPr>
            <a:r>
              <a:rPr lang="it-IT" altLang="it-IT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“Riforma del sistema nazionale  di istruzione e formazione  </a:t>
            </a:r>
          </a:p>
          <a:p>
            <a:pPr>
              <a:spcBef>
                <a:spcPct val="20000"/>
              </a:spcBef>
            </a:pPr>
            <a:r>
              <a:rPr lang="it-IT" altLang="it-IT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delega per il riordino delle disposizioni  legislative vigenti”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E000AB9-534D-40C1-970A-ECB8AC233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695" y="4553951"/>
            <a:ext cx="2631514" cy="84142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CCNL 2006-2009</a:t>
            </a:r>
            <a:endParaRPr lang="it-IT" altLang="it-IT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7F42597-E5EB-4406-AD7D-B61AB88A0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133" y="1397312"/>
            <a:ext cx="5448669" cy="20882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D.Lgs.vo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297 /1994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recante: 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Approvazione  del T.U. delle disposizioni </a:t>
            </a:r>
          </a:p>
          <a:p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legislative  vigenti in materia di istruzione, </a:t>
            </a:r>
          </a:p>
          <a:p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alle scuole di ogni ordine e grado”   </a:t>
            </a:r>
          </a:p>
          <a:p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artt.437-440</a:t>
            </a:r>
            <a:endParaRPr lang="it-IT" altLang="it-IT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5F2F382-3CFC-4539-B9A4-3DC3E9567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504" y="1677088"/>
            <a:ext cx="3521775" cy="152867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it-IT" altLang="it-IT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Istituzione </a:t>
            </a:r>
          </a:p>
          <a:p>
            <a:pPr algn="ctr">
              <a:spcBef>
                <a:spcPct val="20000"/>
              </a:spcBef>
            </a:pPr>
            <a:r>
              <a:rPr lang="it-IT" altLang="it-IT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corso di formazione </a:t>
            </a:r>
          </a:p>
          <a:p>
            <a:pPr algn="ctr">
              <a:spcBef>
                <a:spcPct val="20000"/>
              </a:spcBef>
            </a:pPr>
            <a:r>
              <a:rPr lang="it-IT" altLang="it-IT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i docenti neoassunti</a:t>
            </a:r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C7FA4905-3537-4A2C-B487-7BD70765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315413"/>
            <a:ext cx="3960085" cy="790310"/>
          </a:xfrm>
        </p:spPr>
        <p:txBody>
          <a:bodyPr/>
          <a:lstStyle/>
          <a:p>
            <a:r>
              <a:rPr lang="it-IT" dirty="0">
                <a:latin typeface="Baskerville Old Face" panose="02020602080505020303" pitchFamily="18" charset="0"/>
              </a:rPr>
              <a:t>Quadro normativo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7BA40AE-C925-4F5C-961F-0437AABC7CE8}"/>
              </a:ext>
            </a:extLst>
          </p:cNvPr>
          <p:cNvSpPr txBox="1"/>
          <p:nvPr/>
        </p:nvSpPr>
        <p:spPr>
          <a:xfrm>
            <a:off x="4675178" y="206641"/>
            <a:ext cx="4698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PERIODO DI FORMAZIONE E DI PROVA</a:t>
            </a: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7841" y="646378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3" name="Immagine 12" descr="C:\Users\Lab Scientifico 1\AppData\Local\Microsoft\Windows\INetCache\Content.Word\logo 50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3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4A000C-CC34-4477-9D89-7376EB2E0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33" y="420132"/>
            <a:ext cx="5520524" cy="834497"/>
          </a:xfrm>
        </p:spPr>
        <p:txBody>
          <a:bodyPr/>
          <a:lstStyle/>
          <a:p>
            <a:r>
              <a:rPr lang="it-IT" b="1" dirty="0" smtClean="0">
                <a:latin typeface="Baskerville Old Face" panose="02020602080505020303" pitchFamily="18" charset="0"/>
              </a:rPr>
              <a:t>Essere </a:t>
            </a:r>
            <a:r>
              <a:rPr lang="it-IT" b="1" dirty="0">
                <a:latin typeface="Baskerville Old Face" panose="02020602080505020303" pitchFamily="18" charset="0"/>
              </a:rPr>
              <a:t>docenti</a:t>
            </a:r>
            <a:r>
              <a:rPr lang="it-IT" b="1" dirty="0" smtClean="0">
                <a:latin typeface="Baskerville Old Face" panose="02020602080505020303" pitchFamily="18" charset="0"/>
              </a:rPr>
              <a:t>…</a:t>
            </a:r>
            <a:endParaRPr lang="it-IT" b="1" dirty="0">
              <a:latin typeface="Baskerville Old Face" panose="0202060208050502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CD2165-6FEE-4586-A83F-109F08314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433" y="1715652"/>
            <a:ext cx="5923767" cy="31001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salito sulla cattedra per ricordare a me stesso che dobbiamo sempre guardare le cose da angolazioni diverse. E il mondo appare diverso da </a:t>
            </a:r>
            <a:r>
              <a:rPr lang="it-IT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quassù. </a:t>
            </a:r>
          </a:p>
          <a:p>
            <a:pPr marL="0" indent="0" algn="ctr">
              <a:buNone/>
            </a:pPr>
            <a:r>
              <a:rPr lang="it-IT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ho convinti? Venite a veder voi stessi. Coraggio! </a:t>
            </a:r>
            <a:endParaRPr lang="it-IT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 proprio quando credete di sapere qualcosa che dovete guardarla da un'altra prospettiva. </a:t>
            </a:r>
          </a:p>
          <a:p>
            <a:pPr marL="0" indent="0" algn="ctr">
              <a:buNone/>
            </a:pPr>
            <a:r>
              <a:rPr lang="it-IT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(Robin Williams in "L'attimo fuggente", 1989)</a:t>
            </a:r>
            <a:endParaRPr lang="it-IT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10" descr="Risultati immagini per robin williams è proprio quandopensate di sapere qualcosa">
            <a:extLst>
              <a:ext uri="{FF2B5EF4-FFF2-40B4-BE49-F238E27FC236}">
                <a16:creationId xmlns:a16="http://schemas.microsoft.com/office/drawing/2014/main" id="{545E6417-C899-47BD-B8F1-748B5579F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4710" y="361868"/>
            <a:ext cx="2814501" cy="1574782"/>
          </a:xfrm>
          <a:prstGeom prst="rect">
            <a:avLst/>
          </a:prstGeom>
          <a:noFill/>
        </p:spPr>
      </p:pic>
      <p:pic>
        <p:nvPicPr>
          <p:cNvPr id="5" name="Picture 8" descr="Risultati immagini per robin williams è proprio quandopensate di sapere qualcosa">
            <a:extLst>
              <a:ext uri="{FF2B5EF4-FFF2-40B4-BE49-F238E27FC236}">
                <a16:creationId xmlns:a16="http://schemas.microsoft.com/office/drawing/2014/main" id="{80676DC6-0C66-4CC6-B347-BB5C0D2D2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4366" y="2366122"/>
            <a:ext cx="3447260" cy="1928826"/>
          </a:xfrm>
          <a:prstGeom prst="rect">
            <a:avLst/>
          </a:prstGeom>
          <a:noFill/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60C61212-9382-4D6D-AE89-C429644A4CFA}"/>
              </a:ext>
            </a:extLst>
          </p:cNvPr>
          <p:cNvSpPr/>
          <p:nvPr/>
        </p:nvSpPr>
        <p:spPr>
          <a:xfrm>
            <a:off x="1919660" y="4907531"/>
            <a:ext cx="6184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5"/>
              </a:rPr>
              <a:t>https://www.youtube.com/watch?v=MC_eV3Me2gQ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89212" y="6478624"/>
            <a:ext cx="7619999" cy="365125"/>
          </a:xfrm>
        </p:spPr>
        <p:txBody>
          <a:bodyPr/>
          <a:lstStyle/>
          <a:p>
            <a:r>
              <a:rPr lang="it-IT" sz="18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8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2" name="Immagine 11" descr="C:\Users\Lab Scientifico 1\AppData\Local\Microsoft\Windows\INetCache\Content.Word\logo 50°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40" y="178758"/>
            <a:ext cx="145097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51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1C8846-1BDC-4585-ABD5-A697B708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394361"/>
            <a:ext cx="5247639" cy="758546"/>
          </a:xfrm>
        </p:spPr>
        <p:txBody>
          <a:bodyPr>
            <a:normAutofit/>
          </a:bodyPr>
          <a:lstStyle/>
          <a:p>
            <a:r>
              <a:rPr lang="it-IT" b="1" dirty="0">
                <a:latin typeface="Baskerville Old Face" panose="02020602080505020303" pitchFamily="18" charset="0"/>
              </a:rPr>
              <a:t>L.13 luglio 2015 n.107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4B5D215-F945-48E1-B68A-1867B6929763}"/>
              </a:ext>
            </a:extLst>
          </p:cNvPr>
          <p:cNvSpPr/>
          <p:nvPr/>
        </p:nvSpPr>
        <p:spPr>
          <a:xfrm>
            <a:off x="970080" y="1440922"/>
            <a:ext cx="10935536" cy="454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it-IT" altLang="it-IT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115-120 – Art. 1</a:t>
            </a:r>
            <a:r>
              <a:rPr lang="it-IT" altLang="it-IT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AutoNum type="arabicPeriod"/>
            </a:pPr>
            <a:endParaRPr lang="it-IT" altLang="it-IT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AutoNum type="arabicPeriod"/>
            </a:pPr>
            <a:r>
              <a:rPr lang="it-IT" altLang="it-IT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Stretta </a:t>
            </a:r>
            <a:r>
              <a:rPr lang="it-IT" altLang="it-IT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connessione fra periodo di prova e attività </a:t>
            </a:r>
            <a:r>
              <a:rPr lang="it-IT" altLang="it-IT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formative</a:t>
            </a:r>
            <a:endParaRPr lang="it-IT" altLang="it-IT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AutoNum type="arabicPeriod"/>
            </a:pPr>
            <a:r>
              <a:rPr lang="it-IT" altLang="it-IT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Dirigente Scolastico dovrà valutare il personale docente al periodo di  </a:t>
            </a:r>
            <a:r>
              <a:rPr lang="it-IT" altLang="it-IT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Prova</a:t>
            </a:r>
            <a:endParaRPr lang="it-IT" altLang="it-IT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AutoNum type="arabicPeriod"/>
            </a:pPr>
            <a:r>
              <a:rPr lang="it-IT" altLang="it-IT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Comitato di valutazione viene modificato nella sua composizione </a:t>
            </a:r>
            <a:endParaRPr lang="it-IT" altLang="it-IT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it-IT" altLang="it-IT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altLang="it-IT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Docenti di cui 2 scelti da collegio e 1 da consiglio di </a:t>
            </a:r>
            <a:r>
              <a:rPr lang="it-IT" altLang="it-IT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istituto </a:t>
            </a:r>
            <a:r>
              <a:rPr lang="it-IT" altLang="it-IT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il tutor -</a:t>
            </a:r>
          </a:p>
          <a:p>
            <a:pPr>
              <a:spcBef>
                <a:spcPct val="20000"/>
              </a:spcBef>
            </a:pPr>
            <a:r>
              <a:rPr lang="it-IT" altLang="it-IT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DS </a:t>
            </a:r>
            <a:r>
              <a:rPr lang="it-IT" altLang="it-IT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</a:t>
            </a:r>
            <a:r>
              <a:rPr lang="it-IT" altLang="it-IT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it-IT" altLang="it-IT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presiede</a:t>
            </a:r>
            <a:r>
              <a:rPr lang="it-IT" altLang="it-IT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altLang="it-IT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AutoNum type="arabicPeriod"/>
            </a:pPr>
            <a:r>
              <a:rPr lang="it-IT" altLang="it-IT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Ruolo docente </a:t>
            </a:r>
            <a:r>
              <a:rPr lang="it-IT" altLang="it-IT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tutor</a:t>
            </a:r>
            <a:endParaRPr lang="it-IT" altLang="it-IT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AutoNum type="arabicPeriod"/>
            </a:pPr>
            <a:r>
              <a:rPr lang="it-IT" altLang="it-IT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Definizione con un D.M. degli obiettivi di sviluppo professionale e di miglioramento professionale e delle caratteristiche del percorso </a:t>
            </a:r>
            <a:r>
              <a:rPr lang="it-IT" altLang="it-IT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formativo </a:t>
            </a:r>
            <a:endParaRPr lang="it-IT" altLang="it-IT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183F04B-2DB9-4B9D-8324-46CE6539C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193" y="151167"/>
            <a:ext cx="4230914" cy="2221230"/>
          </a:xfrm>
          <a:prstGeom prst="rect">
            <a:avLst/>
          </a:prstGeom>
        </p:spPr>
      </p:pic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88001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9" name="Immagine 8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5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DB58E0-D412-4CD2-9638-5F895F3E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841" y="300922"/>
            <a:ext cx="8061959" cy="817383"/>
          </a:xfrm>
        </p:spPr>
        <p:txBody>
          <a:bodyPr>
            <a:noAutofit/>
          </a:bodyPr>
          <a:lstStyle/>
          <a:p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anose="02020602080505020303" pitchFamily="18" charset="0"/>
              </a:rPr>
              <a:t>Disposizioni attuative ed esplicative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5A50964-E0CF-4A8D-8E00-09951BEDCA5B}"/>
              </a:ext>
            </a:extLst>
          </p:cNvPr>
          <p:cNvSpPr/>
          <p:nvPr/>
        </p:nvSpPr>
        <p:spPr>
          <a:xfrm>
            <a:off x="631508" y="1152907"/>
            <a:ext cx="11274108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altLang="it-IT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alt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D.M. 850 del 27 ottobre 2015 </a:t>
            </a:r>
          </a:p>
          <a:p>
            <a:pPr>
              <a:spcBef>
                <a:spcPct val="20000"/>
              </a:spcBef>
            </a:pPr>
            <a:r>
              <a:rPr lang="it-IT" altLang="it-IT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Emanato ai sensi dell’articolo 1, comma 118 della legge 13 luglio 2015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altLang="it-IT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articolo 1, comma 118, della legge 13 luglio 2015,n. 107,  </a:t>
            </a:r>
            <a:r>
              <a:rPr lang="it-IT" altLang="it-IT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recante “Obiettivi, Modalità di valutazione del grado di raggiungimento  degli stessi, Attività formative, Criteri per la  valutazione del personale docente  ed educativo in periodo di formazione e di prova.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alt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C.M. 36167 del 5 novembre 2015 </a:t>
            </a:r>
            <a:r>
              <a:rPr lang="it-IT" altLang="it-IT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recante: “Periodo di formazione  e di prova per i docenti neoassunti. Primi orientamenti” 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altLang="it-IT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MIUR e USR CALABRIA</a:t>
            </a:r>
          </a:p>
          <a:p>
            <a:pPr marL="742950" lvl="1" indent="-285750" algn="just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AOODGPER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39533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04/09/2019 - Periodo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formazione e di prova per i docenti neo-assunti e fornivano Indicazioni per la progettazione delle attività formative per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l’a.s.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</a:t>
            </a:r>
          </a:p>
          <a:p>
            <a:pPr marL="742950" lvl="1" indent="-285750" algn="just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AOODRCAL 19017 del 07/11/2019 – Avvio Attività destinate ai docenti in formazione e prova –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a.s.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2019/2020</a:t>
            </a:r>
          </a:p>
          <a:p>
            <a:pPr marL="742950" lvl="1" indent="-285750" algn="just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it-IT" altLang="it-IT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7841" y="649426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" name="Immagine 7" descr="C:\Users\Lab Scientifico 1\AppData\Local\Microsoft\Windows\INetCache\Content.Word\logo 50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0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55BED9-2A4C-423E-A668-6C8B3BE3BB29}"/>
              </a:ext>
            </a:extLst>
          </p:cNvPr>
          <p:cNvSpPr txBox="1"/>
          <p:nvPr/>
        </p:nvSpPr>
        <p:spPr>
          <a:xfrm>
            <a:off x="994000" y="441186"/>
            <a:ext cx="90737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NOTA MIUR AOODGPER </a:t>
            </a:r>
            <a:r>
              <a:rPr lang="it-IT" sz="3200" b="1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39533 del 04/09/2019</a:t>
            </a:r>
            <a:endParaRPr lang="it-IT" sz="3200" b="1" dirty="0">
              <a:latin typeface="Baskerville Old Face" panose="02020602080505020303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DDFB494-96E1-49C2-99C3-6586FC4F7EBC}"/>
              </a:ext>
            </a:extLst>
          </p:cNvPr>
          <p:cNvSpPr txBox="1"/>
          <p:nvPr/>
        </p:nvSpPr>
        <p:spPr>
          <a:xfrm>
            <a:off x="970806" y="1473154"/>
            <a:ext cx="107721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Personale docente tenuto al periodo di prova e di formazione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Neoassunti a tempo indeterminato al primo anno di servizio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Assunti a tempo indeterminato negli anni precedenti per i quali sia stata richiesta la proroga del periodo di formazione o prova (docenti che hanno potuto completare il periodo di formazione e prova)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Assunti che hanno ricevuto valutazione negativa e che devono ripetere il periodo di formazione e prova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Assunti che abbiano ottenuto il passaggio di ruolo.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311579" y="4840389"/>
            <a:ext cx="1009056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docenti assunti a tempo determinato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nell’a.s.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2018/2019 da DDG 85/2018 e per i quali sia stato prorogato il periodo di prova o in caso di valutazione negativa, dovranno svolgere o ripetere il periodo di formazione e prova secondo quanto previsto dalla nota AOODGPER 41693 del 21/09/2018 – percorso annuale FIT.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7841" y="643330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" name="Immagine 9" descr="C:\Users\Lab Scientifico 1\AppData\Local\Microsoft\Windows\INetCache\Content.Word\logo 50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6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55BED9-2A4C-423E-A668-6C8B3BE3BB29}"/>
              </a:ext>
            </a:extLst>
          </p:cNvPr>
          <p:cNvSpPr txBox="1"/>
          <p:nvPr/>
        </p:nvSpPr>
        <p:spPr>
          <a:xfrm>
            <a:off x="344556" y="225286"/>
            <a:ext cx="84336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NOTA MIUR AOODGPER </a:t>
            </a:r>
            <a:r>
              <a:rPr lang="it-IT" sz="2800" b="1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39533 del 04/09/2019</a:t>
            </a:r>
            <a:endParaRPr lang="it-IT" sz="2800" b="1" dirty="0">
              <a:latin typeface="Baskerville Old Face" panose="02020602080505020303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DDFB494-96E1-49C2-99C3-6586FC4F7EBC}"/>
              </a:ext>
            </a:extLst>
          </p:cNvPr>
          <p:cNvSpPr txBox="1"/>
          <p:nvPr/>
        </p:nvSpPr>
        <p:spPr>
          <a:xfrm>
            <a:off x="921695" y="1169730"/>
            <a:ext cx="1045804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devono svolgere il periodo di prova i docenti</a:t>
            </a:r>
          </a:p>
          <a:p>
            <a:pPr algn="ctr"/>
            <a:endParaRPr lang="it-IT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 abbiano già svolto il periodo di formazione e prova nello stesso ordine e grado di nuova immissione in ruolo: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 abbiano ottenuto il passaggio di ruolo e abbiano già svolto il periodo di formazione e prova nel medesimo ordine e grado;</a:t>
            </a: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Destinatari di nuova assunzione a tempo indeterminato che abbiano già svolto il periodo di formazione e prova nello stesso ordine e grado, compreso l’eventuale percorso FIT ex DDG 85/2018;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 immessi in ruolo con riserva, che abbiano superato positivamente l’anno di formazione e di prova e siano nuovamente assunti da concorso straordinario 2018 per infanzia e primaria per il medesimo posto (come precisato dal D.M. 17/10/2018, art. 10, c. 5);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 abbiano ottenuto il trasferimento da posto comune a sostegno e viceversa nell’ambito del medesimo ordine e grado, nonché i docenti titolari di posto comune/sostegno destinatari di nuova assunzione a tempo indeterminato da altra procedura concorsuale su posto comune/sostegno del medesimo ordine e grado.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it-IT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7841" y="649426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" name="Immagine 7" descr="C:\Users\Lab Scientifico 1\AppData\Local\Microsoft\Windows\INetCache\Content.Word\logo 50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4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55BED9-2A4C-423E-A668-6C8B3BE3BB29}"/>
              </a:ext>
            </a:extLst>
          </p:cNvPr>
          <p:cNvSpPr txBox="1"/>
          <p:nvPr/>
        </p:nvSpPr>
        <p:spPr>
          <a:xfrm>
            <a:off x="344556" y="225287"/>
            <a:ext cx="830911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 MIUR AOODGPER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39533 del 04/09/2019</a:t>
            </a:r>
            <a:endParaRPr lang="it-IT" sz="2800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DDFB494-96E1-49C2-99C3-6586FC4F7EBC}"/>
              </a:ext>
            </a:extLst>
          </p:cNvPr>
          <p:cNvSpPr txBox="1"/>
          <p:nvPr/>
        </p:nvSpPr>
        <p:spPr>
          <a:xfrm>
            <a:off x="1311579" y="1152907"/>
            <a:ext cx="10190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Conferma modello delineato DM 850/2015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Attività neoassunti: incontri in presenza; laboratori formativi e visite in scuole innovative; osservazione in classe (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attività sulla piattaforma on line (bilancio delle competenze, curriculum formativo, patto per lo sviluppo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formativo,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costruzione del portfolio professionale).</a:t>
            </a:r>
          </a:p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Durata complessiva percorso: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ore.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Incontri propedeutici e di restituzione finale 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Coinvolgimento e  testimonianze dei diretti protagonisti degli eventi formativi (es. docenti partecipanti al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visiting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a laboratori particolarmente coinvolgenti, tutor, dirigenti scolastici) oltre che esperti di sviluppo professionale e comunità professionale.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 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degli incontri iniziali e finali è pari a 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ore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complessive.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Laboratori formativi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laboratori formativi della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durata complessiva di 12 ore.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durata dei moduli – in base ai contenuti, al livello di approfondimento e alla dimensione operativa – può essere variabile (di 3 ore, di 6 ore o più).</a:t>
            </a:r>
          </a:p>
          <a:p>
            <a:pPr>
              <a:lnSpc>
                <a:spcPct val="150000"/>
              </a:lnSpc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7841" y="650442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" name="Immagine 7" descr="C:\Users\Lab Scientifico 1\AppData\Local\Microsoft\Windows\INetCache\Content.Word\logo 50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0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8EC5A20-5CA8-4DCF-95B4-172BA7E1F569}"/>
              </a:ext>
            </a:extLst>
          </p:cNvPr>
          <p:cNvSpPr/>
          <p:nvPr/>
        </p:nvSpPr>
        <p:spPr>
          <a:xfrm>
            <a:off x="1038088" y="893510"/>
            <a:ext cx="10361432" cy="217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Massimo 3.000 docenti in Italia </a:t>
            </a: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(66 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Calabria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visite 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sono organizzate per  singoli docenti neo-assunti o </a:t>
            </a:r>
            <a:r>
              <a:rPr lang="it-IT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piccoli gruppi in scuole accoglienti che si caratterizzano per una consolidata propensione all’innovazione organizzativa e didattica, finalizzata a favorire il confronto, il dialogo e il reciproco arricchimento.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186CB7A-FB66-4D79-A91F-4C40299E2F54}"/>
              </a:ext>
            </a:extLst>
          </p:cNvPr>
          <p:cNvSpPr/>
          <p:nvPr/>
        </p:nvSpPr>
        <p:spPr>
          <a:xfrm>
            <a:off x="712368" y="204167"/>
            <a:ext cx="513954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VISITING – SCUOLE INNOVATIVE</a:t>
            </a:r>
          </a:p>
        </p:txBody>
      </p:sp>
      <p:pic>
        <p:nvPicPr>
          <p:cNvPr id="5" name="Picture 4" descr="Risultati immagini per visiting scuole innovative">
            <a:extLst>
              <a:ext uri="{FF2B5EF4-FFF2-40B4-BE49-F238E27FC236}">
                <a16:creationId xmlns:a16="http://schemas.microsoft.com/office/drawing/2014/main" id="{27A9CC3C-E057-475B-B47B-9E8769BB0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04" y="4740275"/>
            <a:ext cx="5231841" cy="145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E9BAECF-E341-471B-BF8C-DC5CAD71751A}"/>
              </a:ext>
            </a:extLst>
          </p:cNvPr>
          <p:cNvSpPr txBox="1"/>
          <p:nvPr/>
        </p:nvSpPr>
        <p:spPr>
          <a:xfrm>
            <a:off x="1349906" y="3297395"/>
            <a:ext cx="10436033" cy="128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può avere la durata massima di due giornate di “full immersion” nelle scuole </a:t>
            </a:r>
            <a:r>
              <a:rPr lang="it-IT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accoglienti</a:t>
            </a:r>
            <a:endParaRPr lang="it-IT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 considerata sostitutiva (in parte o </a:t>
            </a:r>
            <a:r>
              <a:rPr lang="it-IT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toto</a:t>
            </a: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del monte-ore dedicato ai laboratori </a:t>
            </a:r>
            <a:r>
              <a:rPr lang="it-IT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formativi</a:t>
            </a:r>
            <a:endParaRPr lang="it-IT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può avere per una durata massima di 6 ore nell’arco di ogni </a:t>
            </a:r>
            <a:r>
              <a:rPr lang="it-IT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giornata</a:t>
            </a:r>
            <a:endParaRPr lang="it-IT" sz="2000" b="1" dirty="0"/>
          </a:p>
        </p:txBody>
      </p:sp>
      <p:pic>
        <p:nvPicPr>
          <p:cNvPr id="9" name="Immagine 8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7841" y="649426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 descr="Risultati immagini per scuole eccellen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35" y="4581615"/>
            <a:ext cx="2812181" cy="17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0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55BED9-2A4C-423E-A668-6C8B3BE3BB29}"/>
              </a:ext>
            </a:extLst>
          </p:cNvPr>
          <p:cNvSpPr txBox="1"/>
          <p:nvPr/>
        </p:nvSpPr>
        <p:spPr>
          <a:xfrm>
            <a:off x="229227" y="274713"/>
            <a:ext cx="68141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D.M. 850/2015 – Principali novità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089398" y="921044"/>
            <a:ext cx="790061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it-IT" altLang="it-IT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Periodo </a:t>
            </a:r>
            <a:r>
              <a:rPr lang="it-IT" altLang="it-IT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formazione e prova unico e inscindibile: </a:t>
            </a:r>
          </a:p>
          <a:p>
            <a:pPr algn="just">
              <a:spcBef>
                <a:spcPct val="20000"/>
              </a:spcBef>
            </a:pPr>
            <a:r>
              <a:rPr lang="it-IT" altLang="it-IT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sia il servizio, sia la formazione concorrono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determinare  la conferma o meno nei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ruoli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tempo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indeterminato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201218" y="2230057"/>
            <a:ext cx="96769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superamento del periodo di formazione e prova è subordinato allo svolgimento di servizio effettivamente prestato per almeno </a:t>
            </a:r>
            <a:r>
              <a:rPr lang="it-IT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 giorni 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corso dell’anno scolastico, di cui almeno </a:t>
            </a:r>
            <a:r>
              <a:rPr lang="it-IT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per le attività didattiche.</a:t>
            </a:r>
          </a:p>
          <a:p>
            <a:pPr algn="just"/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31127" y="3359961"/>
            <a:ext cx="5454713" cy="25545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it-IT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 180 giorni vanno considerati: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attività connesse al servizio scolastico,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periodi di sospensione delle lezioni e delle attività didattiche,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esami, gli scrutini ed ogni altro impegno di servizio,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primo mese del periodo di astensione obbligatoria dal servizio per gravidanza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alt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632841" y="3761274"/>
            <a:ext cx="5004354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it-IT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 180 giorni NON vanno considerati i giorni</a:t>
            </a:r>
            <a:r>
              <a:rPr lang="it-IT" alt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alt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congedo ordinario e 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straordinario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aspettativa a qualunque titolo.</a:t>
            </a:r>
          </a:p>
        </p:txBody>
      </p:sp>
      <p:pic>
        <p:nvPicPr>
          <p:cNvPr id="10" name="Immagine 9" descr="tempo1.jpg">
            <a:extLst>
              <a:ext uri="{FF2B5EF4-FFF2-40B4-BE49-F238E27FC236}">
                <a16:creationId xmlns:a16="http://schemas.microsoft.com/office/drawing/2014/main" id="{C783AB4C-6117-44AA-ADE8-0C2CA4FF95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62943" y="5316508"/>
            <a:ext cx="2942673" cy="1177757"/>
          </a:xfrm>
          <a:prstGeom prst="rect">
            <a:avLst/>
          </a:prstGeom>
        </p:spPr>
      </p:pic>
      <p:pic>
        <p:nvPicPr>
          <p:cNvPr id="14" name="Immagine 13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7841" y="649426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11454" y="665832"/>
            <a:ext cx="8575588" cy="16312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 120 giorni di attività didattica vanno compresi: 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giorni effettivi di insegnamento; 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giorni impiegati presso la sede di servizio per ogni altra attività preordinata al migliore svolgimento dell’azione didattica, ivi comprese la valutazione, la progettazione, la formazione, le attività collegiali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518437" y="2587736"/>
            <a:ext cx="8410833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riferimento ai docenti neoassunti in servizio con prestazione o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orario inferiore su cattedra o posto (part time),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punto 2 della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C.M. precisa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i 180 giorni di  servizio e i 120 giorni di attività didattica sono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proporzionalmente ridotti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fermo restando  l'obbligo relativo alla frequenza, per intero, delle 50 ore di formazione previste. </a:t>
            </a:r>
          </a:p>
        </p:txBody>
      </p:sp>
      <p:pic>
        <p:nvPicPr>
          <p:cNvPr id="4" name="Immagine 3" descr="tempo2.jpg">
            <a:extLst>
              <a:ext uri="{FF2B5EF4-FFF2-40B4-BE49-F238E27FC236}">
                <a16:creationId xmlns:a16="http://schemas.microsoft.com/office/drawing/2014/main" id="{ED07751F-C41C-4FB1-8D76-F643B6F7E1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69772" y="4618990"/>
            <a:ext cx="2809875" cy="1628775"/>
          </a:xfrm>
          <a:prstGeom prst="rect">
            <a:avLst/>
          </a:prstGeom>
        </p:spPr>
      </p:pic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7841" y="647394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9" name="Immagine 8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4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0C242E-264A-4C5B-B5A9-5D0FF821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65" y="199768"/>
            <a:ext cx="10396882" cy="119215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sz="4000" dirty="0" smtClean="0">
                <a:latin typeface="Baskerville Old Face" panose="02020602080505020303" pitchFamily="18" charset="0"/>
              </a:rPr>
              <a:t>La </a:t>
            </a:r>
            <a:r>
              <a:rPr lang="it-IT" sz="4000" dirty="0">
                <a:latin typeface="Baskerville Old Face" panose="02020602080505020303" pitchFamily="18" charset="0"/>
              </a:rPr>
              <a:t>valutazione del docente in periodo di formazione e di prova – Art. 4 DM 850/2015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9C8FBB3E-1B9D-4EDC-813E-9008008D8CB1}"/>
              </a:ext>
            </a:extLst>
          </p:cNvPr>
          <p:cNvSpPr txBox="1">
            <a:spLocks/>
          </p:cNvSpPr>
          <p:nvPr/>
        </p:nvSpPr>
        <p:spPr>
          <a:xfrm>
            <a:off x="1850904" y="1714723"/>
            <a:ext cx="9792455" cy="48134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  <a:defRPr/>
            </a:pPr>
            <a:r>
              <a:rPr lang="it-IT" sz="22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periodo di prova e di formazione dei docenti neo assunti ha l’obiettivo di verificare: </a:t>
            </a:r>
          </a:p>
          <a:p>
            <a:pPr marL="514350" indent="-514350" algn="just">
              <a:lnSpc>
                <a:spcPct val="100000"/>
              </a:lnSpc>
              <a:buFont typeface="Arial" panose="020B0604020202020204" pitchFamily="34" charset="0"/>
              <a:buAutoNum type="alphaLcPeriod"/>
              <a:defRPr/>
            </a:pPr>
            <a:r>
              <a:rPr lang="it-IT" sz="22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2200" b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corretto possesso ed esercizio delle competenze culturali, disciplinari, didattiche e metodologiche </a:t>
            </a:r>
            <a:r>
              <a:rPr lang="it-IT" sz="22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riferimento ai nuclei fondanti dei </a:t>
            </a:r>
            <a:r>
              <a:rPr lang="it-IT" sz="2200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saperi</a:t>
            </a:r>
            <a:r>
              <a:rPr lang="it-IT" sz="22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traguardi di competenza e agli obiettivi di apprendimento previsti dagli ordinamenti </a:t>
            </a:r>
            <a:r>
              <a:rPr lang="it-IT" sz="2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vigenti</a:t>
            </a:r>
            <a:endParaRPr lang="it-IT" sz="2200" cap="none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0000"/>
              </a:lnSpc>
              <a:buFont typeface="Arial" panose="020B0604020202020204" pitchFamily="34" charset="0"/>
              <a:buAutoNum type="alphaLcPeriod"/>
              <a:defRPr/>
            </a:pPr>
            <a:r>
              <a:rPr lang="it-IT" sz="22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2200" b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corretto possesso ed esercizio delle competenze relazionali, organizzative e </a:t>
            </a:r>
            <a:r>
              <a:rPr lang="it-IT" sz="2200" b="1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gestionali</a:t>
            </a:r>
            <a:endParaRPr lang="it-IT" sz="2200" cap="none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0000"/>
              </a:lnSpc>
              <a:buFont typeface="Arial" panose="020B0604020202020204" pitchFamily="34" charset="0"/>
              <a:buAutoNum type="alphaLcPeriod"/>
              <a:defRPr/>
            </a:pPr>
            <a:r>
              <a:rPr lang="it-IT" sz="22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2200" b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osservanza dei doveri connessi con lo status di dipendente pubblico </a:t>
            </a:r>
            <a:r>
              <a:rPr lang="it-IT" sz="22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inerenti la funzione </a:t>
            </a:r>
            <a:r>
              <a:rPr lang="it-IT" sz="2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docente</a:t>
            </a:r>
            <a:endParaRPr lang="it-IT" sz="2200" cap="none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0000"/>
              </a:lnSpc>
              <a:buFont typeface="Arial" panose="020B0604020202020204" pitchFamily="34" charset="0"/>
              <a:buAutoNum type="alphaLcPeriod"/>
              <a:defRPr/>
            </a:pPr>
            <a:r>
              <a:rPr lang="it-IT" sz="22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200" b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partecipazione alle attività formative e il raggiungimento degli obiettivi </a:t>
            </a:r>
            <a:r>
              <a:rPr lang="it-IT" sz="22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dalle stesse </a:t>
            </a:r>
            <a:r>
              <a:rPr lang="it-IT" sz="2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previsti</a:t>
            </a:r>
            <a:endParaRPr lang="it-IT" sz="2200" cap="none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88001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" name="Immagine 7" descr="C:\Users\Lab Scientifico 1\AppData\Local\Microsoft\Windows\INetCache\Content.Word\logo 50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6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4320" y="158631"/>
            <a:ext cx="41975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Criterio </a:t>
            </a:r>
            <a:r>
              <a:rPr lang="it-IT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it-IT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corretto </a:t>
            </a:r>
            <a:r>
              <a:rPr lang="it-IT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possesso ed esercizio delle competenze culturali, disciplinari, didattiche e metodologiche </a:t>
            </a:r>
            <a:endParaRPr lang="it-IT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nettore 4 3"/>
          <p:cNvCxnSpPr/>
          <p:nvPr/>
        </p:nvCxnSpPr>
        <p:spPr>
          <a:xfrm>
            <a:off x="4534217" y="751969"/>
            <a:ext cx="873211" cy="774356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5949240" y="751969"/>
            <a:ext cx="416010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DIRIGENTE SCOLASTICO mette a disposizione del docente: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piano dell’offerta formativa (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PTOF)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documentazione tecnico-didattica delle classi  di pertinenza del docente neo immesso in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ruolo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9E0AEFC-143F-4E45-9458-04796BE410D6}"/>
              </a:ext>
            </a:extLst>
          </p:cNvPr>
          <p:cNvSpPr txBox="1"/>
          <p:nvPr/>
        </p:nvSpPr>
        <p:spPr>
          <a:xfrm>
            <a:off x="2566839" y="2321935"/>
            <a:ext cx="173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docente 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D19A0362-6705-4174-B16C-14BFE59F5828}"/>
              </a:ext>
            </a:extLst>
          </p:cNvPr>
          <p:cNvSpPr/>
          <p:nvPr/>
        </p:nvSpPr>
        <p:spPr>
          <a:xfrm rot="7662662">
            <a:off x="2041187" y="2891507"/>
            <a:ext cx="668440" cy="146924"/>
          </a:xfrm>
          <a:prstGeom prst="rightArrow">
            <a:avLst>
              <a:gd name="adj1" fmla="val 2671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190858" y="3297646"/>
            <a:ext cx="289420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Predispone la programmazione annuale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nettore 4 14"/>
          <p:cNvCxnSpPr/>
          <p:nvPr/>
        </p:nvCxnSpPr>
        <p:spPr>
          <a:xfrm rot="10800000" flipV="1">
            <a:off x="4278730" y="1869444"/>
            <a:ext cx="1384183" cy="759275"/>
          </a:xfrm>
          <a:prstGeom prst="bentConnector3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2337964" y="4230489"/>
            <a:ext cx="44712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sugli </a:t>
            </a:r>
            <a:r>
              <a:rPr lang="it-IT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esiti di apprendimento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attesi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sulle </a:t>
            </a:r>
            <a:r>
              <a:rPr lang="it-IT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metodologie didattiche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utilizzare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sulle </a:t>
            </a:r>
            <a:r>
              <a:rPr lang="it-IT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 inclusive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gli alunni BES e per le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eccellenze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sugli </a:t>
            </a:r>
            <a:r>
              <a:rPr lang="it-IT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strumenti e sui criteri di valutazione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degli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alunni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Immagine 17" descr="programmazione.jpg">
            <a:extLst>
              <a:ext uri="{FF2B5EF4-FFF2-40B4-BE49-F238E27FC236}">
                <a16:creationId xmlns:a16="http://schemas.microsoft.com/office/drawing/2014/main" id="{693307CC-5C07-421C-8DED-9206E99257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3646" y="2761337"/>
            <a:ext cx="4721634" cy="3536669"/>
          </a:xfrm>
          <a:prstGeom prst="rect">
            <a:avLst/>
          </a:prstGeom>
        </p:spPr>
      </p:pic>
      <p:sp>
        <p:nvSpPr>
          <p:cNvPr id="20" name="Segnaposto numero diapositiva 19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sp>
        <p:nvSpPr>
          <p:cNvPr id="1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54344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6" name="Immagine 15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Connettore 4 21"/>
          <p:cNvCxnSpPr/>
          <p:nvPr/>
        </p:nvCxnSpPr>
        <p:spPr>
          <a:xfrm rot="16200000" flipH="1">
            <a:off x="1329863" y="4587429"/>
            <a:ext cx="1015664" cy="517225"/>
          </a:xfrm>
          <a:prstGeom prst="curvedConnector3">
            <a:avLst>
              <a:gd name="adj1" fmla="val 108019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0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ED8B41A-707D-43BA-883C-75AD87336E87}"/>
              </a:ext>
            </a:extLst>
          </p:cNvPr>
          <p:cNvSpPr/>
          <p:nvPr/>
        </p:nvSpPr>
        <p:spPr>
          <a:xfrm>
            <a:off x="1036595" y="1054794"/>
            <a:ext cx="8890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scuola non è un’azienda, un’istituzione, un servizio. </a:t>
            </a:r>
            <a:endParaRPr lang="it-IT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un luogo curato, un prolungamento dello spazio domestico, una zona bella e buona della città. </a:t>
            </a:r>
            <a:endParaRPr lang="it-IT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parte della vita (…). </a:t>
            </a:r>
            <a:endParaRPr lang="it-IT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città entra spesso nella scuola e i bambini vanno spesso nella città. 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231EA87-437E-4190-82F4-32C92C7417D4}"/>
              </a:ext>
            </a:extLst>
          </p:cNvPr>
          <p:cNvSpPr/>
          <p:nvPr/>
        </p:nvSpPr>
        <p:spPr>
          <a:xfrm>
            <a:off x="2063500" y="3213857"/>
            <a:ext cx="9763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scuola non è il terminale territoriale di un ministero centrale. La scuola è del paese e della città, del quartiere e dei bambini, della comunità locale. E’ vicina. </a:t>
            </a:r>
            <a:endParaRPr lang="it-IT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Parla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stesso dialetto e condivide i problemi, le disgrazie, le infinite risorse del 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quartiere</a:t>
            </a:r>
            <a:endParaRPr lang="it-IT" sz="28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43D45CB-3A01-483F-917C-F8A11D3B43F3}"/>
              </a:ext>
            </a:extLst>
          </p:cNvPr>
          <p:cNvSpPr/>
          <p:nvPr/>
        </p:nvSpPr>
        <p:spPr>
          <a:xfrm>
            <a:off x="7239646" y="5424340"/>
            <a:ext cx="3760773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Gustavo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Pietropolli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Charmet</a:t>
            </a:r>
            <a:endParaRPr lang="it-IT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B44A000C-CC34-4477-9D89-7376EB2E0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038" y="265564"/>
            <a:ext cx="3362961" cy="746599"/>
          </a:xfrm>
        </p:spPr>
        <p:txBody>
          <a:bodyPr>
            <a:normAutofit/>
          </a:bodyPr>
          <a:lstStyle/>
          <a:p>
            <a:r>
              <a:rPr lang="it-IT" sz="4000" dirty="0" smtClean="0">
                <a:latin typeface="Baskerville Old Face" panose="02020602080505020303" pitchFamily="18" charset="0"/>
              </a:rPr>
              <a:t>…la scuola…</a:t>
            </a:r>
            <a:endParaRPr lang="it-IT" sz="4000" dirty="0">
              <a:latin typeface="Baskerville Old Face" panose="02020602080505020303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7841" y="646378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1" name="Immagine 10" descr="C:\Users\Lab Scientifico 1\AppData\Local\Microsoft\Windows\INetCache\Content.Word\logo 50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8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87146" y="491187"/>
            <a:ext cx="4341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Criterio </a:t>
            </a:r>
            <a:r>
              <a:rPr lang="it-IT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it-IT" sz="20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corretto possesso ed esercizio delle competenze relazionali, organizzative e gestionali</a:t>
            </a:r>
            <a:endParaRPr lang="it-IT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nettore 4 3"/>
          <p:cNvCxnSpPr/>
          <p:nvPr/>
        </p:nvCxnSpPr>
        <p:spPr>
          <a:xfrm>
            <a:off x="4411400" y="1836682"/>
            <a:ext cx="1598820" cy="615116"/>
          </a:xfrm>
          <a:prstGeom prst="bentConnector3">
            <a:avLst>
              <a:gd name="adj1" fmla="val 434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6628514" y="1776891"/>
            <a:ext cx="49437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fini della verifica del CRITERIO b) sono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valutate: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attitudine collaborativa del docente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nei contesti didattici, progettuali, collegiali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famiglie e con il personale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scolastico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capacità di affrontare situazioni relazionali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complesse e dinamiche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interculturali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partecipazione attiva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il sostegno ai piani di miglioramento dell’istituzione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scolastica</a:t>
            </a:r>
            <a:endParaRPr lang="it-IT" sz="2000" dirty="0"/>
          </a:p>
        </p:txBody>
      </p:sp>
      <p:pic>
        <p:nvPicPr>
          <p:cNvPr id="12" name="Immagine 11" descr="COLLABORAZIONE.png">
            <a:extLst>
              <a:ext uri="{FF2B5EF4-FFF2-40B4-BE49-F238E27FC236}">
                <a16:creationId xmlns:a16="http://schemas.microsoft.com/office/drawing/2014/main" id="{1D37B105-2DD1-4078-B141-53AF327ED2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1895" y="3335088"/>
            <a:ext cx="3730705" cy="2895028"/>
          </a:xfrm>
          <a:prstGeom prst="rect">
            <a:avLst/>
          </a:prstGeom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08321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3" name="Immagine 12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8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36912" y="556253"/>
            <a:ext cx="3599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Criterio </a:t>
            </a:r>
            <a:r>
              <a:rPr lang="it-IT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it-IT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osservanza dei doveri connessi con lo status di dipendente pubblico </a:t>
            </a:r>
            <a:endParaRPr lang="it-IT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61120" y="1796464"/>
            <a:ext cx="53885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fini della verifica del criterio c) costituiscono parametri di riferimento: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D. </a:t>
            </a:r>
            <a:r>
              <a:rPr lang="it-IT" alt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Lgs</a:t>
            </a:r>
            <a:r>
              <a:rPr lang="it-IT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n. 165/2001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recante: “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norme generali sull'ordinamento del lavoro alle dipendenze delle amministrazioni pubbliche</a:t>
            </a:r>
            <a:r>
              <a:rPr lang="it-IT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it-IT" alt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DPR n. 62/2013 (regolamento recante il codice di comportamento dei dipendenti pubblici</a:t>
            </a:r>
            <a:r>
              <a:rPr lang="it-IT" alt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alt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regolamento dell’istituzione </a:t>
            </a:r>
            <a:r>
              <a:rPr lang="it-IT" alt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scolastica</a:t>
            </a:r>
            <a:endParaRPr lang="it-IT" alt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12" y="1796463"/>
            <a:ext cx="2698767" cy="181231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018" y="4101250"/>
            <a:ext cx="2733932" cy="1942531"/>
          </a:xfrm>
          <a:prstGeom prst="rect">
            <a:avLst/>
          </a:prstGeom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3034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2" name="Immagine 11" descr="C:\Users\Lab Scientifico 1\AppData\Local\Microsoft\Windows\INetCache\Content.Word\logo 50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Connettore 4 21"/>
          <p:cNvCxnSpPr/>
          <p:nvPr/>
        </p:nvCxnSpPr>
        <p:spPr>
          <a:xfrm>
            <a:off x="4637302" y="1152907"/>
            <a:ext cx="1036066" cy="989763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4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15641" y="665832"/>
            <a:ext cx="48056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Criterio </a:t>
            </a:r>
            <a:r>
              <a:rPr lang="it-IT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partecipazione alle attività formative e il raggiungimento degli obiettivi</a:t>
            </a:r>
            <a:endParaRPr lang="it-IT" sz="20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nettore 4 3"/>
          <p:cNvCxnSpPr/>
          <p:nvPr/>
        </p:nvCxnSpPr>
        <p:spPr>
          <a:xfrm>
            <a:off x="5221321" y="1173663"/>
            <a:ext cx="972064" cy="543696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6605842" y="1268322"/>
            <a:ext cx="5015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charset="0"/>
              <a:buNone/>
            </a:pP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definire tale criterio occorre illustrare in modo analitico il percorso formativo del 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neoassunto</a:t>
            </a:r>
            <a:endParaRPr lang="it-IT" alt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umetto 4 7">
            <a:extLst>
              <a:ext uri="{FF2B5EF4-FFF2-40B4-BE49-F238E27FC236}">
                <a16:creationId xmlns:a16="http://schemas.microsoft.com/office/drawing/2014/main" id="{74AE84F5-BCB1-427D-8A5D-B66982ECF990}"/>
              </a:ext>
            </a:extLst>
          </p:cNvPr>
          <p:cNvSpPr/>
          <p:nvPr/>
        </p:nvSpPr>
        <p:spPr>
          <a:xfrm>
            <a:off x="3030482" y="2499360"/>
            <a:ext cx="8287757" cy="3927536"/>
          </a:xfrm>
          <a:prstGeom prst="cloudCallout">
            <a:avLst>
              <a:gd name="adj1" fmla="val -77823"/>
              <a:gd name="adj2" fmla="val -221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SINTESI PIANO e </a:t>
            </a:r>
          </a:p>
          <a:p>
            <a:pPr algn="ctr"/>
            <a:r>
              <a:rPr lang="it-IT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 FA COSA?</a:t>
            </a:r>
            <a:endParaRPr lang="it-IT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18481" y="6426896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3" name="Immagine 12" descr="C:\Users\Lab Scientifico 1\AppData\Local\Microsoft\Windows\INetCache\Content.Word\logo 50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90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6AD9E8-B22D-4D67-A18B-3476FB2ED43A}"/>
              </a:ext>
            </a:extLst>
          </p:cNvPr>
          <p:cNvSpPr txBox="1"/>
          <p:nvPr/>
        </p:nvSpPr>
        <p:spPr>
          <a:xfrm>
            <a:off x="1169350" y="2616907"/>
            <a:ext cx="5749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Gruppo </a:t>
            </a: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Coordinamento del  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MIUR</a:t>
            </a:r>
            <a:endParaRPr lang="it-IT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UU.SS.RR. </a:t>
            </a: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Regionale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Scuola Polo e 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scuole aderenti </a:t>
            </a: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 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</a:t>
            </a:r>
            <a:endParaRPr lang="it-IT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Scuole di servizio dei 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neoassunti</a:t>
            </a:r>
            <a:endParaRPr lang="it-IT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2A5EE88-F24E-4585-BE89-EFA3221FF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350" y="331716"/>
            <a:ext cx="8025316" cy="127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Modello di </a:t>
            </a:r>
            <a:r>
              <a:rPr lang="it-IT" sz="3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it-IT" sz="3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piano di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formazione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Risultati immagini per GOVERNANCE">
            <a:extLst>
              <a:ext uri="{FF2B5EF4-FFF2-40B4-BE49-F238E27FC236}">
                <a16:creationId xmlns:a16="http://schemas.microsoft.com/office/drawing/2014/main" id="{C2F7453A-2DA6-48F6-97A7-DF0937ECA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84" y="2204722"/>
            <a:ext cx="4283545" cy="285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17170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" name="Immagine 9" descr="C:\Users\Lab Scientifico 1\AppData\Local\Microsoft\Windows\INetCache\Content.Word\logo 50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1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D7FB9C1-D090-4DB8-9634-378DF8EB1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36" y="64226"/>
            <a:ext cx="5868251" cy="83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  fasi del percorso formativo</a:t>
            </a:r>
          </a:p>
        </p:txBody>
      </p:sp>
      <p:pic>
        <p:nvPicPr>
          <p:cNvPr id="5" name="Picture 14" descr="https://encrypted-tbn1.gstatic.com/images?q=tbn:ANd9GcRttdHG5ib5-XiJJU92KxyTFMh5EDR1FdSbAHZQvpYguTzJjJ9_">
            <a:hlinkClick r:id="rId2"/>
            <a:extLst>
              <a:ext uri="{FF2B5EF4-FFF2-40B4-BE49-F238E27FC236}">
                <a16:creationId xmlns:a16="http://schemas.microsoft.com/office/drawing/2014/main" id="{0D3219CA-818F-4268-991D-51575558E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2595" y="5523519"/>
            <a:ext cx="11525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Assemblea.jpg">
            <a:extLst>
              <a:ext uri="{FF2B5EF4-FFF2-40B4-BE49-F238E27FC236}">
                <a16:creationId xmlns:a16="http://schemas.microsoft.com/office/drawing/2014/main" id="{B32608E5-D7BC-49A6-8F38-5E810A5D947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986" y="908720"/>
            <a:ext cx="1588601" cy="93829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2ED5E3E-8CD5-4FEA-B424-CB351C765DDB}"/>
              </a:ext>
            </a:extLst>
          </p:cNvPr>
          <p:cNvSpPr txBox="1"/>
          <p:nvPr/>
        </p:nvSpPr>
        <p:spPr>
          <a:xfrm>
            <a:off x="1907704" y="113258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INCONTRI PROPEDEUTICI 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RESTITUZIONE</a:t>
            </a:r>
          </a:p>
        </p:txBody>
      </p:sp>
      <p:pic>
        <p:nvPicPr>
          <p:cNvPr id="8" name="Immagine 7" descr="tutoring_one-on-one.jpg">
            <a:extLst>
              <a:ext uri="{FF2B5EF4-FFF2-40B4-BE49-F238E27FC236}">
                <a16:creationId xmlns:a16="http://schemas.microsoft.com/office/drawing/2014/main" id="{A0D5428C-8FB8-40AC-B1A1-C913F81E6FD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7" y="3387408"/>
            <a:ext cx="1507059" cy="1008112"/>
          </a:xfrm>
          <a:prstGeom prst="rect">
            <a:avLst/>
          </a:prstGeom>
        </p:spPr>
      </p:pic>
      <p:pic>
        <p:nvPicPr>
          <p:cNvPr id="9" name="Immagine 8" descr="anno prova.jpg">
            <a:extLst>
              <a:ext uri="{FF2B5EF4-FFF2-40B4-BE49-F238E27FC236}">
                <a16:creationId xmlns:a16="http://schemas.microsoft.com/office/drawing/2014/main" id="{95F3AF8F-DB05-467F-B24F-54DF548CD2F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986" y="1916832"/>
            <a:ext cx="1593710" cy="1163468"/>
          </a:xfrm>
          <a:prstGeom prst="rect">
            <a:avLst/>
          </a:prstGeom>
        </p:spPr>
      </p:pic>
      <p:pic>
        <p:nvPicPr>
          <p:cNvPr id="10" name="Immagine 9" descr="ON LINE.jpg">
            <a:extLst>
              <a:ext uri="{FF2B5EF4-FFF2-40B4-BE49-F238E27FC236}">
                <a16:creationId xmlns:a16="http://schemas.microsoft.com/office/drawing/2014/main" id="{29EF90D3-B36E-4356-8118-6C3634FEAED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986" y="4942281"/>
            <a:ext cx="1581601" cy="116247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FADB90B-B151-49CC-BAEA-8DDA037CD864}"/>
              </a:ext>
            </a:extLst>
          </p:cNvPr>
          <p:cNvSpPr txBox="1"/>
          <p:nvPr/>
        </p:nvSpPr>
        <p:spPr>
          <a:xfrm>
            <a:off x="5309828" y="131657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 ORE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D600DCC3-AA8D-40C1-A86F-C82F759FF8E2}"/>
              </a:ext>
            </a:extLst>
          </p:cNvPr>
          <p:cNvCxnSpPr/>
          <p:nvPr/>
        </p:nvCxnSpPr>
        <p:spPr>
          <a:xfrm flipV="1">
            <a:off x="6083660" y="1324431"/>
            <a:ext cx="855620" cy="173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ED9257FA-D70D-471C-B533-6AC7922C3D4B}"/>
              </a:ext>
            </a:extLst>
          </p:cNvPr>
          <p:cNvCxnSpPr/>
          <p:nvPr/>
        </p:nvCxnSpPr>
        <p:spPr>
          <a:xfrm>
            <a:off x="6083660" y="1556714"/>
            <a:ext cx="855620" cy="135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7538204-23E1-4392-8626-8C26A7A4655A}"/>
              </a:ext>
            </a:extLst>
          </p:cNvPr>
          <p:cNvSpPr txBox="1"/>
          <p:nvPr/>
        </p:nvSpPr>
        <p:spPr>
          <a:xfrm>
            <a:off x="7200290" y="1058373"/>
            <a:ext cx="338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Incontro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propedeutico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3BF279C-E94F-4994-8588-9C164F18B3F7}"/>
              </a:ext>
            </a:extLst>
          </p:cNvPr>
          <p:cNvSpPr txBox="1"/>
          <p:nvPr/>
        </p:nvSpPr>
        <p:spPr>
          <a:xfrm>
            <a:off x="7200291" y="1479484"/>
            <a:ext cx="338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Incontro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restituzione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8C5BE9A-117F-40B0-9A95-E61B79C5E96C}"/>
              </a:ext>
            </a:extLst>
          </p:cNvPr>
          <p:cNvSpPr txBox="1"/>
          <p:nvPr/>
        </p:nvSpPr>
        <p:spPr>
          <a:xfrm>
            <a:off x="1907704" y="21334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LABORATORI FORMATIVI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A28BAB9-8329-4248-A942-1B3BA06F2CC4}"/>
              </a:ext>
            </a:extLst>
          </p:cNvPr>
          <p:cNvSpPr txBox="1"/>
          <p:nvPr/>
        </p:nvSpPr>
        <p:spPr>
          <a:xfrm>
            <a:off x="5237820" y="2150393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12 ORE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8B988E3-186E-4744-850D-02F62524F8DE}"/>
              </a:ext>
            </a:extLst>
          </p:cNvPr>
          <p:cNvCxnSpPr/>
          <p:nvPr/>
        </p:nvCxnSpPr>
        <p:spPr>
          <a:xfrm>
            <a:off x="6155668" y="231810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B76D7538-2704-47C9-9923-44602BB746FF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5516401" y="3876611"/>
            <a:ext cx="1354540" cy="3175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CD7B508-A6D3-417B-934A-80543A59B5E9}"/>
              </a:ext>
            </a:extLst>
          </p:cNvPr>
          <p:cNvSpPr txBox="1"/>
          <p:nvPr/>
        </p:nvSpPr>
        <p:spPr>
          <a:xfrm>
            <a:off x="7200536" y="2113414"/>
            <a:ext cx="470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Incontri di 3 ore con diverse opzioni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formative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3F83A33-455D-45D7-8F82-A1941BABAFF9}"/>
              </a:ext>
            </a:extLst>
          </p:cNvPr>
          <p:cNvSpPr txBox="1"/>
          <p:nvPr/>
        </p:nvSpPr>
        <p:spPr>
          <a:xfrm>
            <a:off x="1907704" y="367731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FASE PEER TO PEER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445E4CC-5C30-4B71-A711-B72AC0812B1E}"/>
              </a:ext>
            </a:extLst>
          </p:cNvPr>
          <p:cNvSpPr txBox="1"/>
          <p:nvPr/>
        </p:nvSpPr>
        <p:spPr>
          <a:xfrm>
            <a:off x="4508289" y="370733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12 ORE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3908D1-A439-49C2-8C53-3E77812DD3BE}"/>
              </a:ext>
            </a:extLst>
          </p:cNvPr>
          <p:cNvSpPr txBox="1"/>
          <p:nvPr/>
        </p:nvSpPr>
        <p:spPr>
          <a:xfrm>
            <a:off x="1910788" y="522974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FORMAZIONE ON LINE E PORTFOLIO PROFESSIONALE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A7B3D732-97C4-42FE-9F4F-FB6D893A34D6}"/>
              </a:ext>
            </a:extLst>
          </p:cNvPr>
          <p:cNvCxnSpPr>
            <a:stCxn id="22" idx="3"/>
          </p:cNvCxnSpPr>
          <p:nvPr/>
        </p:nvCxnSpPr>
        <p:spPr>
          <a:xfrm>
            <a:off x="5516401" y="3876611"/>
            <a:ext cx="1354540" cy="40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19D02CBF-F21D-4928-8C88-BD3CE130FA76}"/>
              </a:ext>
            </a:extLst>
          </p:cNvPr>
          <p:cNvCxnSpPr>
            <a:stCxn id="22" idx="3"/>
          </p:cNvCxnSpPr>
          <p:nvPr/>
        </p:nvCxnSpPr>
        <p:spPr>
          <a:xfrm flipV="1">
            <a:off x="5516401" y="3660889"/>
            <a:ext cx="1422879" cy="215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FB44C138-202D-42B8-B774-F06D24513733}"/>
              </a:ext>
            </a:extLst>
          </p:cNvPr>
          <p:cNvCxnSpPr>
            <a:stCxn id="22" idx="3"/>
          </p:cNvCxnSpPr>
          <p:nvPr/>
        </p:nvCxnSpPr>
        <p:spPr>
          <a:xfrm flipV="1">
            <a:off x="5516401" y="3285579"/>
            <a:ext cx="1422879" cy="591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83DB17A-DB82-4E8F-A86F-89ACF4C287B2}"/>
              </a:ext>
            </a:extLst>
          </p:cNvPr>
          <p:cNvSpPr txBox="1"/>
          <p:nvPr/>
        </p:nvSpPr>
        <p:spPr>
          <a:xfrm>
            <a:off x="7149226" y="297102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Progettazione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condivisa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1631B0F-D8C8-4649-9843-443F4CC79915}"/>
              </a:ext>
            </a:extLst>
          </p:cNvPr>
          <p:cNvSpPr txBox="1"/>
          <p:nvPr/>
        </p:nvSpPr>
        <p:spPr>
          <a:xfrm>
            <a:off x="7171833" y="3343655"/>
            <a:ext cx="395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Osservazione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neoassunto/tutor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E230F84-2450-48C7-A425-CCB0185070C3}"/>
              </a:ext>
            </a:extLst>
          </p:cNvPr>
          <p:cNvSpPr txBox="1"/>
          <p:nvPr/>
        </p:nvSpPr>
        <p:spPr>
          <a:xfrm>
            <a:off x="7163780" y="37130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Osservazione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tutor/neoassunto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85441BF-02C1-489D-8706-6A489471DE69}"/>
              </a:ext>
            </a:extLst>
          </p:cNvPr>
          <p:cNvSpPr txBox="1"/>
          <p:nvPr/>
        </p:nvSpPr>
        <p:spPr>
          <a:xfrm>
            <a:off x="8527201" y="5857037"/>
            <a:ext cx="194590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50 ORE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BE69FCD-02C1-4C1B-A96C-716A7B673D64}"/>
              </a:ext>
            </a:extLst>
          </p:cNvPr>
          <p:cNvSpPr txBox="1"/>
          <p:nvPr/>
        </p:nvSpPr>
        <p:spPr>
          <a:xfrm>
            <a:off x="7163780" y="403962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dell’esperienza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89828781-72BD-471F-AC87-85B482886326}"/>
              </a:ext>
            </a:extLst>
          </p:cNvPr>
          <p:cNvCxnSpPr>
            <a:endCxn id="36" idx="1"/>
          </p:cNvCxnSpPr>
          <p:nvPr/>
        </p:nvCxnSpPr>
        <p:spPr>
          <a:xfrm flipV="1">
            <a:off x="6310637" y="5194591"/>
            <a:ext cx="934551" cy="391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98282C7F-3D11-436B-9554-F5426295B518}"/>
              </a:ext>
            </a:extLst>
          </p:cNvPr>
          <p:cNvCxnSpPr/>
          <p:nvPr/>
        </p:nvCxnSpPr>
        <p:spPr>
          <a:xfrm flipV="1">
            <a:off x="6200964" y="4921330"/>
            <a:ext cx="948262" cy="6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A188AED-1D8B-45A2-A439-EAB77F198A4E}"/>
              </a:ext>
            </a:extLst>
          </p:cNvPr>
          <p:cNvSpPr txBox="1"/>
          <p:nvPr/>
        </p:nvSpPr>
        <p:spPr>
          <a:xfrm>
            <a:off x="7241237" y="465624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Bilancio iniziale di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competenze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B3B9093-B5B6-4DA9-8D11-2989B9C9EACC}"/>
              </a:ext>
            </a:extLst>
          </p:cNvPr>
          <p:cNvSpPr txBox="1"/>
          <p:nvPr/>
        </p:nvSpPr>
        <p:spPr>
          <a:xfrm>
            <a:off x="7245188" y="5009925"/>
            <a:ext cx="450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Portfolio prof., questionari,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consultazione, etc.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C659102-EA95-4ED8-8BEF-27CE4103F12D}"/>
              </a:ext>
            </a:extLst>
          </p:cNvPr>
          <p:cNvSpPr txBox="1"/>
          <p:nvPr/>
        </p:nvSpPr>
        <p:spPr>
          <a:xfrm>
            <a:off x="5462347" y="538217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 ORE</a:t>
            </a:r>
          </a:p>
        </p:txBody>
      </p:sp>
      <p:sp>
        <p:nvSpPr>
          <p:cNvPr id="3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962662" y="6529370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1" name="Immagine 40" descr="C:\Users\Lab Scientifico 1\AppData\Local\Microsoft\Windows\INetCache\Content.Word\logo 50°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7D52E125-0722-43AA-ABC9-C1FC7F93A1F6}"/>
              </a:ext>
            </a:extLst>
          </p:cNvPr>
          <p:cNvSpPr/>
          <p:nvPr/>
        </p:nvSpPr>
        <p:spPr>
          <a:xfrm>
            <a:off x="216858" y="3868660"/>
            <a:ext cx="5220072" cy="25922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F1E1CC43-63BA-4498-896F-0104FBA170C2}"/>
              </a:ext>
            </a:extLst>
          </p:cNvPr>
          <p:cNvSpPr txBox="1">
            <a:spLocks/>
          </p:cNvSpPr>
          <p:nvPr/>
        </p:nvSpPr>
        <p:spPr>
          <a:xfrm>
            <a:off x="3201539" y="861299"/>
            <a:ext cx="5349697" cy="20540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L’USR Calabria nelle sue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articolazioni territoriali 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Scuole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polo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ORGANIZZANO 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260B159-9538-446E-A5FD-C8DCE28FE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430" y="59305"/>
            <a:ext cx="8339209" cy="770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t-IT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Incontri propedeutici e di restituzione </a:t>
            </a:r>
          </a:p>
        </p:txBody>
      </p:sp>
      <p:sp>
        <p:nvSpPr>
          <p:cNvPr id="5" name="Freccia angolare bidirezionale 4">
            <a:extLst>
              <a:ext uri="{FF2B5EF4-FFF2-40B4-BE49-F238E27FC236}">
                <a16:creationId xmlns:a16="http://schemas.microsoft.com/office/drawing/2014/main" id="{07748B40-2262-4FB2-A859-B93E20C47C19}"/>
              </a:ext>
            </a:extLst>
          </p:cNvPr>
          <p:cNvSpPr/>
          <p:nvPr/>
        </p:nvSpPr>
        <p:spPr>
          <a:xfrm rot="13399615">
            <a:off x="4970950" y="3030226"/>
            <a:ext cx="1522059" cy="1534653"/>
          </a:xfrm>
          <a:prstGeom prst="leftUpArrow">
            <a:avLst>
              <a:gd name="adj1" fmla="val 1276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 descr="succe.jpg">
            <a:extLst>
              <a:ext uri="{FF2B5EF4-FFF2-40B4-BE49-F238E27FC236}">
                <a16:creationId xmlns:a16="http://schemas.microsoft.com/office/drawing/2014/main" id="{7138DAA8-4A59-4618-86CA-0DC17DB913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64318" y="2177878"/>
            <a:ext cx="2090801" cy="1505377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76EFE268-B1C0-4EBE-872B-EAE6486F2C1C}"/>
              </a:ext>
            </a:extLst>
          </p:cNvPr>
          <p:cNvSpPr/>
          <p:nvPr/>
        </p:nvSpPr>
        <p:spPr>
          <a:xfrm>
            <a:off x="6027031" y="3903755"/>
            <a:ext cx="4499992" cy="27363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 descr="obiett.jpg">
            <a:extLst>
              <a:ext uri="{FF2B5EF4-FFF2-40B4-BE49-F238E27FC236}">
                <a16:creationId xmlns:a16="http://schemas.microsoft.com/office/drawing/2014/main" id="{CE3D5BA4-3E01-4188-98F5-8D4679E592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922" y="865175"/>
            <a:ext cx="2286000" cy="17240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779B198-D09F-47C0-AB32-ECD2B1AAE800}"/>
              </a:ext>
            </a:extLst>
          </p:cNvPr>
          <p:cNvSpPr txBox="1"/>
          <p:nvPr/>
        </p:nvSpPr>
        <p:spPr>
          <a:xfrm>
            <a:off x="785097" y="4244779"/>
            <a:ext cx="410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1° Incontro propedeutico di 3 ore:</a:t>
            </a:r>
          </a:p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Aspettative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amministrazione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scuola nei confronti dei neoassunti;</a:t>
            </a:r>
          </a:p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Illustrazione modalità del percorso e delle opportunità di sviluppo professionale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46A3C1E-8810-4225-B71C-1DFF7AFDD4BE}"/>
              </a:ext>
            </a:extLst>
          </p:cNvPr>
          <p:cNvSpPr txBox="1"/>
          <p:nvPr/>
        </p:nvSpPr>
        <p:spPr>
          <a:xfrm>
            <a:off x="6490155" y="4456299"/>
            <a:ext cx="412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2° Incontro di restituzione 3 ore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Condivisione del lavoro svolto da docenti e riflessioni sui punti di forza e sulle criticità dell’esperienza, con eventuali proposte migliorative</a:t>
            </a:r>
          </a:p>
        </p:txBody>
      </p:sp>
      <p:sp>
        <p:nvSpPr>
          <p:cNvPr id="1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68009" y="6526250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5" name="Immagine 14" descr="C:\Users\Lab Scientifico 1\AppData\Local\Microsoft\Windows\INetCache\Content.Word\logo 50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8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3D065ED0-DB95-48B3-8B7B-7434D885E5D0}"/>
              </a:ext>
            </a:extLst>
          </p:cNvPr>
          <p:cNvSpPr txBox="1">
            <a:spLocks/>
          </p:cNvSpPr>
          <p:nvPr/>
        </p:nvSpPr>
        <p:spPr>
          <a:xfrm>
            <a:off x="1991974" y="1563225"/>
            <a:ext cx="9913642" cy="2040718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docente neoassunto, sulla base del bilancio di competenze e del patto per lo sviluppo professionale, partecipa a </a:t>
            </a:r>
          </a:p>
          <a:p>
            <a:pPr marL="0" indent="0" algn="ctr">
              <a:buNone/>
            </a:pPr>
            <a:r>
              <a:rPr lang="it-IT" sz="2400" b="1" cap="none" dirty="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laboratori formativi per n°12 ore</a:t>
            </a:r>
            <a:r>
              <a:rPr lang="it-IT" sz="2400" cap="none" dirty="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la possibilità di optare tra  diverse proposte offerte a livello territoriale</a:t>
            </a:r>
          </a:p>
          <a:p>
            <a:pPr marL="0" indent="0">
              <a:buNone/>
            </a:pPr>
            <a:endParaRPr lang="it-IT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D315CD-3AFE-4432-A933-0DCFE3A19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560" y="346742"/>
            <a:ext cx="3688080" cy="7097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Laboratori Formativi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27733" y="4232801"/>
            <a:ext cx="7741307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L’obiettivo è quello di potenziare le competenze trasversali e approfondire conoscenze specifiche del docente, stimolare la condivisione di esperienze e la soluzione di problemi reali del contesto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scuola.</a:t>
            </a:r>
          </a:p>
          <a:p>
            <a:pPr algn="r"/>
            <a:r>
              <a:rPr lang="it-IT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Cerini</a:t>
            </a:r>
            <a:endParaRPr lang="it-IT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000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97506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" name="Immagine 9" descr="C:\Users\Lab Scientifico 1\AppData\Local\Microsoft\Windows\INetCache\Content.Word\logo 50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3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2CF7C7-03C7-4402-82E1-17F3AF4FE3D8}"/>
              </a:ext>
            </a:extLst>
          </p:cNvPr>
          <p:cNvSpPr txBox="1"/>
          <p:nvPr/>
        </p:nvSpPr>
        <p:spPr>
          <a:xfrm>
            <a:off x="6876256" y="665832"/>
            <a:ext cx="21602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Aree trasversali</a:t>
            </a:r>
            <a:r>
              <a:rPr lang="it-IT" dirty="0"/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F4E731D-0F44-4DCE-B0AD-15BB7FD5B942}"/>
              </a:ext>
            </a:extLst>
          </p:cNvPr>
          <p:cNvSpPr txBox="1"/>
          <p:nvPr/>
        </p:nvSpPr>
        <p:spPr>
          <a:xfrm>
            <a:off x="959664" y="2399690"/>
            <a:ext cx="58326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Gestione della classe e problematiche relazionali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F65EB0-F4A1-45E0-85D6-F1F4A1A128C4}"/>
              </a:ext>
            </a:extLst>
          </p:cNvPr>
          <p:cNvSpPr txBox="1"/>
          <p:nvPr/>
        </p:nvSpPr>
        <p:spPr>
          <a:xfrm>
            <a:off x="233864" y="1693998"/>
            <a:ext cx="583264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Nuove risorse digitali e loro impatto sulla didattica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3DBAB0-57D3-405F-AF6A-95DBC4E57511}"/>
              </a:ext>
            </a:extLst>
          </p:cNvPr>
          <p:cNvSpPr txBox="1"/>
          <p:nvPr/>
        </p:nvSpPr>
        <p:spPr>
          <a:xfrm>
            <a:off x="1582088" y="3032630"/>
            <a:ext cx="583264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Valutazione didattica e valutazione di sistema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EB7AC78-EB2E-43FE-8D00-0665B762E7B7}"/>
              </a:ext>
            </a:extLst>
          </p:cNvPr>
          <p:cNvSpPr txBox="1"/>
          <p:nvPr/>
        </p:nvSpPr>
        <p:spPr>
          <a:xfrm>
            <a:off x="2123728" y="3652166"/>
            <a:ext cx="583264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Bisogni Educativi Speciali e </a:t>
            </a:r>
            <a:r>
              <a:rPr lang="it-IT" dirty="0" smtClean="0"/>
              <a:t>disabilità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7AD210-F3BA-48F5-B278-5F3C79A3ABCF}"/>
              </a:ext>
            </a:extLst>
          </p:cNvPr>
          <p:cNvSpPr txBox="1"/>
          <p:nvPr/>
        </p:nvSpPr>
        <p:spPr>
          <a:xfrm>
            <a:off x="2655230" y="4242621"/>
            <a:ext cx="583264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Contrasto alla dispersione scolastica 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47863F0-1F4B-4919-9842-D2D173AA829A}"/>
              </a:ext>
            </a:extLst>
          </p:cNvPr>
          <p:cNvSpPr txBox="1"/>
          <p:nvPr/>
        </p:nvSpPr>
        <p:spPr>
          <a:xfrm>
            <a:off x="3150188" y="4766488"/>
            <a:ext cx="58326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Inclusione sociale e dinamiche interculturali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9344E7E-CECB-4A74-AE02-0DFE97FB2F70}"/>
              </a:ext>
            </a:extLst>
          </p:cNvPr>
          <p:cNvSpPr txBox="1"/>
          <p:nvPr/>
        </p:nvSpPr>
        <p:spPr>
          <a:xfrm>
            <a:off x="3682948" y="5311965"/>
            <a:ext cx="58326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Orientamento e alternanza scuola-lavoro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790BE11-666E-4186-ACBF-34EC9DDB64BA}"/>
              </a:ext>
            </a:extLst>
          </p:cNvPr>
          <p:cNvSpPr txBox="1"/>
          <p:nvPr/>
        </p:nvSpPr>
        <p:spPr>
          <a:xfrm>
            <a:off x="4442062" y="5865182"/>
            <a:ext cx="583264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Buone pratiche di didattiche disciplinari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8C03E2A-C118-430F-B028-CAA6FAB53963}"/>
              </a:ext>
            </a:extLst>
          </p:cNvPr>
          <p:cNvSpPr txBox="1"/>
          <p:nvPr/>
        </p:nvSpPr>
        <p:spPr>
          <a:xfrm>
            <a:off x="8842275" y="2399690"/>
            <a:ext cx="2522208" cy="95410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Sviluppo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>
                <a:solidFill>
                  <a:srgbClr val="FF0000"/>
                </a:solidFill>
              </a:rPr>
              <a:t>Sostenibile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8D315CD-3AFE-4432-A933-0DCFE3A19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036541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Laboratori Formativi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55230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0" name="Immagine 19" descr="C:\Users\Lab Scientifico 1\AppData\Local\Microsoft\Windows\INetCache\Content.Word\logo 50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4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3DC7FA00-142B-4E43-ADD8-19249D5696B4}"/>
              </a:ext>
            </a:extLst>
          </p:cNvPr>
          <p:cNvSpPr txBox="1">
            <a:spLocks/>
          </p:cNvSpPr>
          <p:nvPr/>
        </p:nvSpPr>
        <p:spPr>
          <a:xfrm>
            <a:off x="1067006" y="1152907"/>
            <a:ext cx="9076480" cy="41709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Questa fase avviata già nel corso dell’A.S. 2014/2015 è articolata, di massima, in diversi momenti: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altLang="it-IT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progettazione </a:t>
            </a:r>
            <a:r>
              <a:rPr lang="it-IT" altLang="it-IT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condivisa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altLang="it-IT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osservazione </a:t>
            </a:r>
            <a:r>
              <a:rPr lang="it-IT" altLang="it-IT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neoassunto nella classe del </a:t>
            </a:r>
            <a:r>
              <a:rPr lang="it-IT" altLang="it-IT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tutor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altLang="it-IT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osservazione </a:t>
            </a:r>
            <a:r>
              <a:rPr lang="it-IT" altLang="it-IT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tutor nella classe del </a:t>
            </a:r>
            <a:r>
              <a:rPr lang="it-IT" altLang="it-IT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neoassunto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altLang="it-IT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 </a:t>
            </a:r>
            <a:r>
              <a:rPr lang="it-IT" altLang="it-IT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dell’esperienza iniziata e dedicato a momenti di tutoraggio e di osservazione reciproca, di affiancamento nel lavoro didattico, di riflessione e di </a:t>
            </a:r>
            <a:r>
              <a:rPr lang="it-IT" altLang="it-IT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documentazione</a:t>
            </a:r>
            <a:endParaRPr lang="it-IT" altLang="it-IT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0CECE8-2604-49C9-934A-39C4D2D52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7376" y="141067"/>
            <a:ext cx="3155092" cy="9087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Fase </a:t>
            </a:r>
            <a:r>
              <a:rPr lang="it-IT" sz="30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peer</a:t>
            </a:r>
            <a:r>
              <a:rPr lang="it-IT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it-IT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peer</a:t>
            </a:r>
            <a:r>
              <a:rPr lang="it-IT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81DA07E-A544-400C-BAD2-38D039A26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52" y="1944958"/>
            <a:ext cx="2859315" cy="14192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146323" y="5121020"/>
            <a:ext cx="157744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TUTOR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792738" y="5800031"/>
            <a:ext cx="428461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OSSERVAZIONE IN CLASSE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53563" y="6446224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1" name="Immagine 10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6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12AD1B-863D-4150-A39D-1A1F2D314CED}"/>
              </a:ext>
            </a:extLst>
          </p:cNvPr>
          <p:cNvSpPr txBox="1"/>
          <p:nvPr/>
        </p:nvSpPr>
        <p:spPr>
          <a:xfrm>
            <a:off x="398998" y="32952"/>
            <a:ext cx="9875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Osservazione in classe 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L’attività di peer to peer da svolgere a scuola ha una durata di 12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ore - (Articolo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del DM n. 850/2015).</a:t>
            </a: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Ruolo del tutor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funge da connettore con il lavoro sul campo e si qualifica come “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mentor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per gli insegnanti neo-assunti, specie di coloro che si affacciano per la prima volta all’insegnamento.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magine correlata">
            <a:extLst>
              <a:ext uri="{FF2B5EF4-FFF2-40B4-BE49-F238E27FC236}">
                <a16:creationId xmlns:a16="http://schemas.microsoft.com/office/drawing/2014/main" id="{BDE8970D-798C-4A8B-87BB-D8F1D4B82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0" y="360212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657600" y="3218750"/>
            <a:ext cx="8148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Art. 12 </a:t>
            </a:r>
            <a:r>
              <a:rPr lang="it-IT" sz="2000" i="1" dirty="0" smtClean="0"/>
              <a:t>«4.Il </a:t>
            </a:r>
            <a:r>
              <a:rPr lang="it-IT" sz="2000" i="1" dirty="0"/>
              <a:t>docente tutor accoglie il neo-assunto nella comunità professionale, favorisce la sua partecipazione ai diversi momenti della vita collegiale della scuola ed esercita ogni utile forma di ascolto, consulenza e collaborazione per migliorare la qualità e l'efficacia dell'insegnamento. La funzione di tutor si esplica altresì nella predisposizione di momenti di reciproca osservazione in classe di cui all'articolo </a:t>
            </a:r>
            <a:endParaRPr lang="it-IT" sz="2000" i="1" dirty="0" smtClean="0"/>
          </a:p>
          <a:p>
            <a:pPr algn="just"/>
            <a:r>
              <a:rPr lang="it-IT" sz="2000" i="1" dirty="0" smtClean="0"/>
              <a:t>9.La </a:t>
            </a:r>
            <a:r>
              <a:rPr lang="it-IT" sz="2000" i="1" dirty="0"/>
              <a:t>collaborazione può esplicarsi anche nella elaborazione, sperimentazione, validazione di risorse didattiche e unità di apprendimento</a:t>
            </a:r>
            <a:r>
              <a:rPr lang="it-IT" sz="2000" i="1" dirty="0" smtClean="0"/>
              <a:t>.»</a:t>
            </a:r>
            <a:endParaRPr lang="it-IT" sz="2000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97505" y="6388849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9" name="Immagine 8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6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688431-98AC-41D0-9751-41B680D34989}"/>
              </a:ext>
            </a:extLst>
          </p:cNvPr>
          <p:cNvSpPr/>
          <p:nvPr/>
        </p:nvSpPr>
        <p:spPr>
          <a:xfrm>
            <a:off x="1744298" y="1637155"/>
            <a:ext cx="93570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altLang="it-IT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altLang="it-IT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nostra gente, il volto della Repubblica è quello che si presenta nella vita di tutti i giorni: l’ospedale, il municipio, la scuola, il tribunale, il museo. </a:t>
            </a:r>
            <a:endParaRPr lang="it-IT" altLang="it-IT" sz="28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altLang="it-IT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</a:t>
            </a:r>
            <a:r>
              <a:rPr lang="it-IT" altLang="it-IT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auguro che negli uffici pubblici e nelle istituzioni possano riflettersi, con fiducia, i volti degli italiani: il volto spensierato dei bambini, quello curioso dei </a:t>
            </a:r>
            <a:r>
              <a:rPr lang="it-IT" altLang="it-IT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ragazzi.</a:t>
            </a:r>
            <a:endParaRPr lang="it-IT" altLang="it-IT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8905240-F11B-4E4F-B5A8-9206D08A71D8}"/>
              </a:ext>
            </a:extLst>
          </p:cNvPr>
          <p:cNvSpPr/>
          <p:nvPr/>
        </p:nvSpPr>
        <p:spPr>
          <a:xfrm>
            <a:off x="5589451" y="4525170"/>
            <a:ext cx="620630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it-IT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 </a:t>
            </a:r>
            <a:r>
              <a:rPr lang="it-IT" altLang="it-IT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Discorso di </a:t>
            </a:r>
            <a:r>
              <a:rPr lang="it-IT" altLang="it-IT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insediamento di </a:t>
            </a:r>
            <a:r>
              <a:rPr lang="it-IT" altLang="it-IT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Sergio </a:t>
            </a:r>
            <a:r>
              <a:rPr lang="it-IT" altLang="it-IT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Mattarella</a:t>
            </a:r>
            <a:r>
              <a:rPr lang="it-IT" altLang="it-IT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it-IT" altLang="it-IT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Presidente </a:t>
            </a:r>
            <a:r>
              <a:rPr lang="it-IT" altLang="it-IT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 Repubblica Italiana,  3 febbraio </a:t>
            </a:r>
            <a:r>
              <a:rPr lang="it-IT" altLang="it-IT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it-IT" altLang="it-IT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B44A000C-CC34-4477-9D89-7376EB2E0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298" y="665832"/>
            <a:ext cx="2794001" cy="553559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latin typeface="Baskerville Old Face" panose="02020602080505020303" pitchFamily="18" charset="0"/>
              </a:rPr>
              <a:t>…la scuola…</a:t>
            </a:r>
            <a:endParaRPr lang="it-IT" sz="40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651601" y="6504425"/>
            <a:ext cx="6355999" cy="251975"/>
          </a:xfrm>
        </p:spPr>
        <p:txBody>
          <a:bodyPr anchor="b"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" name="Immagine 9" descr="C:\Users\Lab Scientifico 1\AppData\Local\Microsoft\Windows\INetCache\Content.Word\logo 50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3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78" y="468823"/>
            <a:ext cx="10847851" cy="5738937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7841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6" name="Immagine 5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8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75EEBB2-3BB7-448A-A910-2817E02C3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2" y="386211"/>
            <a:ext cx="11350778" cy="59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41</a:t>
            </a:fld>
            <a:endParaRPr lang="en-US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68009" y="6472286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" name="Immagine 6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684" y="9747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4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9A061B05-97D9-4990-9752-3AF25282B210}"/>
              </a:ext>
            </a:extLst>
          </p:cNvPr>
          <p:cNvSpPr txBox="1">
            <a:spLocks/>
          </p:cNvSpPr>
          <p:nvPr/>
        </p:nvSpPr>
        <p:spPr>
          <a:xfrm>
            <a:off x="1117600" y="1401543"/>
            <a:ext cx="10586720" cy="2437149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altLang="it-IT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altLang="it-IT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altLang="it-IT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formazione on line accompagna tutto il percorso  dei neoassunti, consente di: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Elaborare un proprio portfolio professionale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Rispondere a questionari per il monitoraggio delle diverse fasi del percorso </a:t>
            </a:r>
            <a:r>
              <a:rPr lang="it-IT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formativo</a:t>
            </a:r>
            <a:endParaRPr lang="it-IT" alt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Consultare materiali di studio risorse didattiche e siti web </a:t>
            </a:r>
            <a:r>
              <a:rPr lang="it-IT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dedicati</a:t>
            </a:r>
            <a:endParaRPr lang="it-IT" alt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FE6A03C-D977-446F-B7D4-15A585793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120" y="420210"/>
            <a:ext cx="6918960" cy="6137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Formazione </a:t>
            </a:r>
            <a:r>
              <a:rPr lang="it-IT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it-IT" sz="3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line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Portfolio digitale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8A332AC-C2BC-4614-AF55-C0056D849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087" y="4666858"/>
            <a:ext cx="2200275" cy="20764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69695" y="4381644"/>
            <a:ext cx="6419265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L’obiettivo 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quello di stimolare l’analisi e la riflessione sul percorso formativo del docente neoassunto al fine di migliorare la sua capacità di progettazione, di realizzazione e di valutazione delle attività didattiche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alt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42</a:t>
            </a:fld>
            <a:endParaRPr lang="en-US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7841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1" name="Immagine 10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684" y="9747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7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94DB0C-827C-4A4A-BE71-E33D441A50BC}"/>
              </a:ext>
            </a:extLst>
          </p:cNvPr>
          <p:cNvSpPr txBox="1">
            <a:spLocks/>
          </p:cNvSpPr>
          <p:nvPr/>
        </p:nvSpPr>
        <p:spPr>
          <a:xfrm>
            <a:off x="140043" y="188783"/>
            <a:ext cx="5280454" cy="578611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Piattaforma Indire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43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7" y="1199156"/>
            <a:ext cx="11214022" cy="4917163"/>
          </a:xfrm>
          <a:prstGeom prst="rect">
            <a:avLst/>
          </a:prstGeom>
        </p:spPr>
      </p:pic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80270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9" name="Immagine 8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2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44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45" y="953621"/>
            <a:ext cx="6448875" cy="536294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rot="19239011">
            <a:off x="206542" y="2710064"/>
            <a:ext cx="294597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altLang="it-IT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SPID</a:t>
            </a:r>
            <a:endParaRPr lang="it-IT" altLang="it-IT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4094DB0C-827C-4A4A-BE71-E33D441A50BC}"/>
              </a:ext>
            </a:extLst>
          </p:cNvPr>
          <p:cNvSpPr txBox="1">
            <a:spLocks/>
          </p:cNvSpPr>
          <p:nvPr/>
        </p:nvSpPr>
        <p:spPr>
          <a:xfrm>
            <a:off x="140043" y="188783"/>
            <a:ext cx="5280454" cy="578611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Piattaforma Indire</a:t>
            </a: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80270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" name="Immagine 7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7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45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11" y="464206"/>
            <a:ext cx="8993040" cy="6211232"/>
          </a:xfrm>
          <a:prstGeom prst="rect">
            <a:avLst/>
          </a:prstGeom>
        </p:spPr>
      </p:pic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80270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" name="Immagine 6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4094DB0C-827C-4A4A-BE71-E33D441A50BC}"/>
              </a:ext>
            </a:extLst>
          </p:cNvPr>
          <p:cNvSpPr txBox="1">
            <a:spLocks/>
          </p:cNvSpPr>
          <p:nvPr/>
        </p:nvSpPr>
        <p:spPr>
          <a:xfrm>
            <a:off x="-113957" y="174900"/>
            <a:ext cx="5280454" cy="57861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Piattaforma Indire</a:t>
            </a:r>
          </a:p>
        </p:txBody>
      </p:sp>
    </p:spTree>
    <p:extLst>
      <p:ext uri="{BB962C8B-B14F-4D97-AF65-F5344CB8AC3E}">
        <p14:creationId xmlns:p14="http://schemas.microsoft.com/office/powerpoint/2010/main" val="28951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46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54" y="1943357"/>
            <a:ext cx="10250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l’accesso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all’ambiente avviene tramite credenziali di tipo SPID per tutti i docenti (neoassunti, FIT, tutor) e per gli utenti di tipo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ospite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percorso di documentazione dell’Attività Didattica viene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semplificato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è previsto il caricamento nel portfolio di materiale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multimediale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702500" y="583991"/>
            <a:ext cx="95381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NEWS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72051" y="1229379"/>
            <a:ext cx="254366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SEMPLIFICAZIONE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313094" y="3377422"/>
            <a:ext cx="91504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sezione relativa dell’ambiente online fornisce informazioni utili alla raccolta di materiale multimediale,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rimane facoltativa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 può essere utile ai fini della preparazione della documentazione da utilizzare, insieme all’esportazione del Dossier Finale, in sede di comitato di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valutazione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l’attività sul bilancio delle competenze rimane nella sua forma consueta ma solo come tappa iniziale e viene eliminata al termine del percorso.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111419" y="5704589"/>
            <a:ext cx="542450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c’è più 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“bilancio finale delle competenze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4094DB0C-827C-4A4A-BE71-E33D441A50BC}"/>
              </a:ext>
            </a:extLst>
          </p:cNvPr>
          <p:cNvSpPr txBox="1">
            <a:spLocks/>
          </p:cNvSpPr>
          <p:nvPr/>
        </p:nvSpPr>
        <p:spPr>
          <a:xfrm>
            <a:off x="803655" y="319982"/>
            <a:ext cx="5280454" cy="578611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Piattaforma Indire</a:t>
            </a: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80270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2" name="Immagine 11" descr="C:\Users\Lab Scientifico 1\AppData\Local\Microsoft\Windows\INetCache\Content.Word\logo 50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13" y="2124557"/>
            <a:ext cx="11350103" cy="3221315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094DB0C-827C-4A4A-BE71-E33D441A50BC}"/>
              </a:ext>
            </a:extLst>
          </p:cNvPr>
          <p:cNvSpPr txBox="1">
            <a:spLocks/>
          </p:cNvSpPr>
          <p:nvPr/>
        </p:nvSpPr>
        <p:spPr>
          <a:xfrm>
            <a:off x="597243" y="463103"/>
            <a:ext cx="5280454" cy="578611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Piattaforma Indire</a:t>
            </a: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80270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" name="Immagine 7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3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48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762" y="970344"/>
            <a:ext cx="7500155" cy="5272216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094DB0C-827C-4A4A-BE71-E33D441A50BC}"/>
              </a:ext>
            </a:extLst>
          </p:cNvPr>
          <p:cNvSpPr txBox="1">
            <a:spLocks/>
          </p:cNvSpPr>
          <p:nvPr/>
        </p:nvSpPr>
        <p:spPr>
          <a:xfrm>
            <a:off x="140043" y="188783"/>
            <a:ext cx="5280454" cy="578611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Piattaforma Indire</a:t>
            </a: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80270" y="644639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" name="Immagine 7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0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49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216" y="1248032"/>
            <a:ext cx="6849186" cy="5006715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094DB0C-827C-4A4A-BE71-E33D441A50BC}"/>
              </a:ext>
            </a:extLst>
          </p:cNvPr>
          <p:cNvSpPr txBox="1">
            <a:spLocks/>
          </p:cNvSpPr>
          <p:nvPr/>
        </p:nvSpPr>
        <p:spPr>
          <a:xfrm>
            <a:off x="140043" y="188783"/>
            <a:ext cx="5280454" cy="578611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Piattaforma Indire</a:t>
            </a: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80270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" name="Immagine 7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9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4534" y="251961"/>
            <a:ext cx="5814906" cy="1169773"/>
          </a:xfrm>
        </p:spPr>
        <p:txBody>
          <a:bodyPr>
            <a:noAutofit/>
          </a:bodyPr>
          <a:lstStyle/>
          <a:p>
            <a:pPr algn="ctr"/>
            <a:r>
              <a:rPr lang="it-IT" b="1" dirty="0" smtClean="0">
                <a:latin typeface="Baskerville Old Face" panose="02020602080505020303" pitchFamily="18" charset="0"/>
              </a:rPr>
              <a:t>…la Scuola…</a:t>
            </a:r>
            <a:br>
              <a:rPr lang="it-IT" b="1" dirty="0" smtClean="0">
                <a:latin typeface="Baskerville Old Face" panose="02020602080505020303" pitchFamily="18" charset="0"/>
              </a:rPr>
            </a:br>
            <a:r>
              <a:rPr lang="it-IT" b="1" dirty="0" smtClean="0">
                <a:latin typeface="Baskerville Old Face" panose="02020602080505020303" pitchFamily="18" charset="0"/>
              </a:rPr>
              <a:t>…crocevia di culture e mondi</a:t>
            </a:r>
            <a:br>
              <a:rPr lang="it-IT" b="1" dirty="0" smtClean="0">
                <a:latin typeface="Baskerville Old Face" panose="02020602080505020303" pitchFamily="18" charset="0"/>
              </a:rPr>
            </a:br>
            <a:endParaRPr lang="it-IT" b="1" dirty="0">
              <a:latin typeface="Baskerville Old Face" panose="020206020805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77595" y="1694850"/>
            <a:ext cx="10728021" cy="4616535"/>
          </a:xfrm>
        </p:spPr>
        <p:txBody>
          <a:bodyPr>
            <a:noAutofit/>
          </a:bodyPr>
          <a:lstStyle/>
          <a:p>
            <a:pPr algn="just"/>
            <a:r>
              <a:rPr lang="it-IT" sz="2800" b="1" i="1" dirty="0" smtClean="0">
                <a:latin typeface="Baskerville Old Face" panose="02020602080505020303" pitchFamily="18" charset="0"/>
              </a:rPr>
              <a:t>Luogo dove </a:t>
            </a:r>
            <a:r>
              <a:rPr lang="it-IT" sz="2800" b="1" i="1" dirty="0">
                <a:latin typeface="Baskerville Old Face" panose="02020602080505020303" pitchFamily="18" charset="0"/>
              </a:rPr>
              <a:t>nascono nuove relazioni e nuove prospettive basate sui valori di libertà e di </a:t>
            </a:r>
            <a:r>
              <a:rPr lang="it-IT" sz="2800" b="1" i="1" dirty="0" smtClean="0">
                <a:latin typeface="Baskerville Old Face" panose="02020602080505020303" pitchFamily="18" charset="0"/>
              </a:rPr>
              <a:t>autonomia</a:t>
            </a:r>
            <a:endParaRPr lang="it-IT" sz="2800" b="1" i="1" dirty="0">
              <a:latin typeface="Baskerville Old Face" panose="02020602080505020303" pitchFamily="18" charset="0"/>
            </a:endParaRPr>
          </a:p>
          <a:p>
            <a:pPr algn="just"/>
            <a:r>
              <a:rPr lang="it-IT" sz="2800" b="1" i="1" dirty="0" smtClean="0">
                <a:latin typeface="Baskerville Old Face" panose="02020602080505020303" pitchFamily="18" charset="0"/>
              </a:rPr>
              <a:t>Luogo dove si vivono esperienze progettuali diverse e differenziate</a:t>
            </a:r>
          </a:p>
          <a:p>
            <a:pPr algn="just"/>
            <a:r>
              <a:rPr lang="it-IT" sz="2800" b="1" i="1" dirty="0" smtClean="0">
                <a:latin typeface="Baskerville Old Face" panose="02020602080505020303" pitchFamily="18" charset="0"/>
              </a:rPr>
              <a:t>Luogo in cui il bambino scopre le proprie attitudini e sviluppa la propria capacità </a:t>
            </a:r>
            <a:r>
              <a:rPr lang="it-IT" sz="2800" b="1" i="1" dirty="0">
                <a:latin typeface="Baskerville Old Face" panose="02020602080505020303" pitchFamily="18" charset="0"/>
              </a:rPr>
              <a:t>di scelta </a:t>
            </a:r>
            <a:endParaRPr lang="it-IT" sz="2800" b="1" i="1" dirty="0" smtClean="0">
              <a:latin typeface="Baskerville Old Face" panose="02020602080505020303" pitchFamily="18" charset="0"/>
            </a:endParaRPr>
          </a:p>
          <a:p>
            <a:pPr algn="just"/>
            <a:r>
              <a:rPr lang="it-IT" sz="2800" b="1" i="1" dirty="0" smtClean="0">
                <a:latin typeface="Baskerville Old Face" panose="02020602080505020303" pitchFamily="18" charset="0"/>
              </a:rPr>
              <a:t>Luogo privilegiato per promuovere valori di solidarietà sociale e inclusione</a:t>
            </a:r>
          </a:p>
          <a:p>
            <a:pPr algn="just"/>
            <a:r>
              <a:rPr lang="it-IT" sz="2800" b="1" i="1" dirty="0" smtClean="0">
                <a:latin typeface="Baskerville Old Face" panose="02020602080505020303" pitchFamily="18" charset="0"/>
              </a:rPr>
              <a:t>Luogo di progettazione, sviluppo, implementazione…</a:t>
            </a:r>
          </a:p>
          <a:p>
            <a:pPr algn="just"/>
            <a:r>
              <a:rPr lang="it-IT" sz="2800" b="1" i="1" dirty="0" smtClean="0">
                <a:latin typeface="Baskerville Old Face" panose="02020602080505020303" pitchFamily="18" charset="0"/>
              </a:rPr>
              <a:t>Luogo…</a:t>
            </a:r>
            <a:endParaRPr lang="it-IT" sz="2800" b="1" i="1" dirty="0">
              <a:latin typeface="Baskerville Old Face" panose="02020602080505020303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67681" y="631138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9" name="Immagine 8" descr="C:\Users\Lab Scientifico 1\AppData\Local\Microsoft\Windows\INetCache\Content.Word\logo 50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6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NEOASS.jpg">
            <a:extLst>
              <a:ext uri="{FF2B5EF4-FFF2-40B4-BE49-F238E27FC236}">
                <a16:creationId xmlns:a16="http://schemas.microsoft.com/office/drawing/2014/main" id="{5D2A111C-CABA-4A39-BC0D-CA09CCCF40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492896"/>
            <a:ext cx="1613185" cy="1658193"/>
          </a:xfrm>
          <a:prstGeom prst="rect">
            <a:avLst/>
          </a:prstGeom>
        </p:spPr>
      </p:pic>
      <p:pic>
        <p:nvPicPr>
          <p:cNvPr id="4" name="Segnaposto contenuto 5" descr="badge_bilancio.png">
            <a:hlinkClick r:id="rId3" action="ppaction://hlinksldjump"/>
            <a:extLst>
              <a:ext uri="{FF2B5EF4-FFF2-40B4-BE49-F238E27FC236}">
                <a16:creationId xmlns:a16="http://schemas.microsoft.com/office/drawing/2014/main" id="{2BB3EC8B-6682-4614-8CBE-8BAE484DEB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412776"/>
            <a:ext cx="1100740" cy="656431"/>
          </a:xfrm>
          <a:prstGeom prst="rect">
            <a:avLst/>
          </a:prstGeom>
        </p:spPr>
      </p:pic>
      <p:sp>
        <p:nvSpPr>
          <p:cNvPr id="5" name="Freccia curva 4">
            <a:extLst>
              <a:ext uri="{FF2B5EF4-FFF2-40B4-BE49-F238E27FC236}">
                <a16:creationId xmlns:a16="http://schemas.microsoft.com/office/drawing/2014/main" id="{A5458363-98A0-4D92-99E2-942E05729892}"/>
              </a:ext>
            </a:extLst>
          </p:cNvPr>
          <p:cNvSpPr/>
          <p:nvPr/>
        </p:nvSpPr>
        <p:spPr>
          <a:xfrm>
            <a:off x="5364088" y="1628800"/>
            <a:ext cx="864096" cy="864096"/>
          </a:xfrm>
          <a:prstGeom prst="bentArrow">
            <a:avLst>
              <a:gd name="adj1" fmla="val 1356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2D92C0-7C18-44BB-9F1A-8BC0FB52919D}"/>
              </a:ext>
            </a:extLst>
          </p:cNvPr>
          <p:cNvSpPr txBox="1"/>
          <p:nvPr/>
        </p:nvSpPr>
        <p:spPr>
          <a:xfrm>
            <a:off x="7596335" y="1124744"/>
            <a:ext cx="1613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Bilancio di </a:t>
            </a:r>
            <a:r>
              <a:rPr lang="it-IT" sz="2000" dirty="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competenze</a:t>
            </a:r>
            <a:endParaRPr lang="it-IT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 descr="patto.jpg">
            <a:extLst>
              <a:ext uri="{FF2B5EF4-FFF2-40B4-BE49-F238E27FC236}">
                <a16:creationId xmlns:a16="http://schemas.microsoft.com/office/drawing/2014/main" id="{88F7274B-0E36-438C-BDA3-C8519676DA9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2981312"/>
            <a:ext cx="808484" cy="735720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EB0F78F6-983D-4CD7-9FC5-A2F8194EB7AA}"/>
              </a:ext>
            </a:extLst>
          </p:cNvPr>
          <p:cNvSpPr/>
          <p:nvPr/>
        </p:nvSpPr>
        <p:spPr>
          <a:xfrm>
            <a:off x="5508104" y="3140968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47687D0-044F-4CBB-B257-2F53903FA2EE}"/>
              </a:ext>
            </a:extLst>
          </p:cNvPr>
          <p:cNvSpPr txBox="1"/>
          <p:nvPr/>
        </p:nvSpPr>
        <p:spPr>
          <a:xfrm>
            <a:off x="7668343" y="3224009"/>
            <a:ext cx="2438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Patto per lo sviluppo professionale</a:t>
            </a:r>
          </a:p>
        </p:txBody>
      </p:sp>
      <p:pic>
        <p:nvPicPr>
          <p:cNvPr id="10" name="Immagine 9" descr="anno prova.jpg">
            <a:extLst>
              <a:ext uri="{FF2B5EF4-FFF2-40B4-BE49-F238E27FC236}">
                <a16:creationId xmlns:a16="http://schemas.microsoft.com/office/drawing/2014/main" id="{6C286714-0DCE-47DE-A0FA-C6A33C548DE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4869160"/>
            <a:ext cx="1380903" cy="1008112"/>
          </a:xfrm>
          <a:prstGeom prst="rect">
            <a:avLst/>
          </a:prstGeom>
        </p:spPr>
      </p:pic>
      <p:sp>
        <p:nvSpPr>
          <p:cNvPr id="11" name="Freccia ad arco 17">
            <a:extLst>
              <a:ext uri="{FF2B5EF4-FFF2-40B4-BE49-F238E27FC236}">
                <a16:creationId xmlns:a16="http://schemas.microsoft.com/office/drawing/2014/main" id="{2AD0FA22-E8BD-4144-ADE3-EE8D5B9F700F}"/>
              </a:ext>
            </a:extLst>
          </p:cNvPr>
          <p:cNvSpPr/>
          <p:nvPr/>
        </p:nvSpPr>
        <p:spPr>
          <a:xfrm>
            <a:off x="4499992" y="4005064"/>
            <a:ext cx="1944216" cy="1728192"/>
          </a:xfrm>
          <a:prstGeom prst="circularArrow">
            <a:avLst>
              <a:gd name="adj1" fmla="val 12500"/>
              <a:gd name="adj2" fmla="val 993561"/>
              <a:gd name="adj3" fmla="val 20457681"/>
              <a:gd name="adj4" fmla="val 1630289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7C899A5-B074-4A27-BB9C-56BFBA3657A9}"/>
              </a:ext>
            </a:extLst>
          </p:cNvPr>
          <p:cNvSpPr txBox="1"/>
          <p:nvPr/>
        </p:nvSpPr>
        <p:spPr>
          <a:xfrm>
            <a:off x="5580111" y="5877272"/>
            <a:ext cx="243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Laboratori formativi</a:t>
            </a:r>
          </a:p>
        </p:txBody>
      </p:sp>
      <p:pic>
        <p:nvPicPr>
          <p:cNvPr id="13" name="Immagine 12" descr="lab form.jpg">
            <a:extLst>
              <a:ext uri="{FF2B5EF4-FFF2-40B4-BE49-F238E27FC236}">
                <a16:creationId xmlns:a16="http://schemas.microsoft.com/office/drawing/2014/main" id="{7229F0CD-AE41-4057-BC44-255250CC610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5301208"/>
            <a:ext cx="1440160" cy="1080120"/>
          </a:xfrm>
          <a:prstGeom prst="rect">
            <a:avLst/>
          </a:prstGeom>
        </p:spPr>
      </p:pic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0065DC45-0A05-4601-9C91-E7D9A24DD769}"/>
              </a:ext>
            </a:extLst>
          </p:cNvPr>
          <p:cNvSpPr/>
          <p:nvPr/>
        </p:nvSpPr>
        <p:spPr>
          <a:xfrm rot="8052487">
            <a:off x="3131840" y="4509120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 descr="peer.jpg">
            <a:extLst>
              <a:ext uri="{FF2B5EF4-FFF2-40B4-BE49-F238E27FC236}">
                <a16:creationId xmlns:a16="http://schemas.microsoft.com/office/drawing/2014/main" id="{514DE4FF-70E2-4EA6-8D6C-6B7E25638B2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1760" y="5229200"/>
            <a:ext cx="1152524" cy="995362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C4C17A3-EA1F-4297-907D-DC9543E4400D}"/>
              </a:ext>
            </a:extLst>
          </p:cNvPr>
          <p:cNvSpPr txBox="1"/>
          <p:nvPr/>
        </p:nvSpPr>
        <p:spPr>
          <a:xfrm>
            <a:off x="7892751" y="5023301"/>
            <a:ext cx="2731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Incontri propedeutici e di restituzione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040CA8F-39E3-4687-A03F-A9BBA9173A02}"/>
              </a:ext>
            </a:extLst>
          </p:cNvPr>
          <p:cNvSpPr txBox="1"/>
          <p:nvPr/>
        </p:nvSpPr>
        <p:spPr>
          <a:xfrm>
            <a:off x="582428" y="5641213"/>
            <a:ext cx="1613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Peer</a:t>
            </a:r>
            <a:r>
              <a:rPr lang="it-IT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it-IT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peer</a:t>
            </a:r>
            <a:endParaRPr lang="it-IT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5B9F6001-252D-4316-9AA4-8D6710191499}"/>
              </a:ext>
            </a:extLst>
          </p:cNvPr>
          <p:cNvSpPr/>
          <p:nvPr/>
        </p:nvSpPr>
        <p:spPr>
          <a:xfrm rot="10800000">
            <a:off x="2555776" y="3284983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9" name="Immagine 18" descr="form on li.jpg">
            <a:extLst>
              <a:ext uri="{FF2B5EF4-FFF2-40B4-BE49-F238E27FC236}">
                <a16:creationId xmlns:a16="http://schemas.microsoft.com/office/drawing/2014/main" id="{3C98E9BD-2125-4AF2-A634-20534C7A859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87624" y="2646784"/>
            <a:ext cx="1266889" cy="1646312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D6DAC77-DD31-44C8-8500-EFA072698E36}"/>
              </a:ext>
            </a:extLst>
          </p:cNvPr>
          <p:cNvSpPr txBox="1"/>
          <p:nvPr/>
        </p:nvSpPr>
        <p:spPr>
          <a:xfrm>
            <a:off x="136512" y="3311591"/>
            <a:ext cx="1613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Formazione on </a:t>
            </a:r>
            <a:r>
              <a:rPr lang="it-IT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endParaRPr lang="it-IT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 descr="esame.jpg">
            <a:extLst>
              <a:ext uri="{FF2B5EF4-FFF2-40B4-BE49-F238E27FC236}">
                <a16:creationId xmlns:a16="http://schemas.microsoft.com/office/drawing/2014/main" id="{D9FCADCE-CEA2-4CE2-BF3D-3C3CA4341E33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03648" y="774440"/>
            <a:ext cx="1200150" cy="952500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A525ED6-44FF-4C4E-8D65-93E7D5E3F1FC}"/>
              </a:ext>
            </a:extLst>
          </p:cNvPr>
          <p:cNvSpPr txBox="1"/>
          <p:nvPr/>
        </p:nvSpPr>
        <p:spPr>
          <a:xfrm>
            <a:off x="179511" y="1556792"/>
            <a:ext cx="1613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Colloquio davanti al </a:t>
            </a:r>
            <a:r>
              <a:rPr lang="it-IT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CdV</a:t>
            </a:r>
            <a:endParaRPr lang="it-IT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45DEFE31-E16B-426F-B672-4127813930D7}"/>
              </a:ext>
            </a:extLst>
          </p:cNvPr>
          <p:cNvSpPr/>
          <p:nvPr/>
        </p:nvSpPr>
        <p:spPr>
          <a:xfrm rot="16200000">
            <a:off x="4047558" y="1369850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9453701-6578-43F0-BAD0-059C833A43C1}"/>
              </a:ext>
            </a:extLst>
          </p:cNvPr>
          <p:cNvSpPr txBox="1"/>
          <p:nvPr/>
        </p:nvSpPr>
        <p:spPr>
          <a:xfrm>
            <a:off x="3779912" y="534836"/>
            <a:ext cx="2277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180 giorni </a:t>
            </a:r>
          </a:p>
        </p:txBody>
      </p:sp>
      <p:sp>
        <p:nvSpPr>
          <p:cNvPr id="25" name="Freccia curva 24">
            <a:extLst>
              <a:ext uri="{FF2B5EF4-FFF2-40B4-BE49-F238E27FC236}">
                <a16:creationId xmlns:a16="http://schemas.microsoft.com/office/drawing/2014/main" id="{844C208A-E5DB-43F6-B2C3-87DBA5FD5DBF}"/>
              </a:ext>
            </a:extLst>
          </p:cNvPr>
          <p:cNvSpPr/>
          <p:nvPr/>
        </p:nvSpPr>
        <p:spPr>
          <a:xfrm flipH="1">
            <a:off x="2771800" y="1206488"/>
            <a:ext cx="864096" cy="936104"/>
          </a:xfrm>
          <a:prstGeom prst="bentArrow">
            <a:avLst>
              <a:gd name="adj1" fmla="val 25000"/>
              <a:gd name="adj2" fmla="val 3185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85189242-2A58-475D-B439-F5B8AB13F956}"/>
              </a:ext>
            </a:extLst>
          </p:cNvPr>
          <p:cNvSpPr/>
          <p:nvPr/>
        </p:nvSpPr>
        <p:spPr>
          <a:xfrm rot="5400000">
            <a:off x="4355976" y="4581128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BB16EF5-A0E4-4A08-8D3A-AB5B1E4006C1}"/>
              </a:ext>
            </a:extLst>
          </p:cNvPr>
          <p:cNvSpPr txBox="1"/>
          <p:nvPr/>
        </p:nvSpPr>
        <p:spPr>
          <a:xfrm>
            <a:off x="10441429" y="1832630"/>
            <a:ext cx="16110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COSA </a:t>
            </a:r>
          </a:p>
          <a:p>
            <a:pPr algn="ctr"/>
            <a:endParaRPr lang="it-IT" sz="2400" dirty="0" smtClean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FA </a:t>
            </a:r>
          </a:p>
          <a:p>
            <a:pPr algn="ctr"/>
            <a:endParaRPr lang="it-IT" sz="2400" dirty="0" smtClean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</a:p>
          <a:p>
            <a:pPr algn="ctr"/>
            <a:endParaRPr lang="it-IT" sz="24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DOCENTE </a:t>
            </a:r>
          </a:p>
          <a:p>
            <a:pPr algn="ctr"/>
            <a:endParaRPr lang="it-IT" sz="24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NEO </a:t>
            </a:r>
          </a:p>
          <a:p>
            <a:pPr algn="ctr"/>
            <a:endParaRPr lang="it-IT" sz="24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ASSUNTO</a:t>
            </a:r>
            <a:endParaRPr lang="it-IT" sz="24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egnaposto numero diapositiva 27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50</a:t>
            </a:fld>
            <a:endParaRPr lang="en-US" dirty="0"/>
          </a:p>
        </p:txBody>
      </p:sp>
      <p:sp>
        <p:nvSpPr>
          <p:cNvPr id="2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27238" y="6516181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0" name="Immagine 29" descr="C:\Users\Lab Scientifico 1\AppData\Local\Microsoft\Windows\INetCache\Content.Word\logo 50°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761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9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8D315CD-3AFE-4432-A933-0DCFE3A19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282771"/>
            <a:ext cx="5527040" cy="7661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Bilancio di competenze iniziale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B53B6A-4AD2-4254-9F22-8498C14385B2}"/>
              </a:ext>
            </a:extLst>
          </p:cNvPr>
          <p:cNvSpPr txBox="1">
            <a:spLocks/>
          </p:cNvSpPr>
          <p:nvPr/>
        </p:nvSpPr>
        <p:spPr bwMode="auto">
          <a:xfrm>
            <a:off x="1455828" y="1793857"/>
            <a:ext cx="6570572" cy="400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Il Docente neo immesso in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ruolo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deve predisporre, con la collaborazione del Docente Tutor, un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primo BILANCIO DI COMPETENZE</a:t>
            </a:r>
            <a:r>
              <a:rPr kumimoji="0" lang="it-IT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 forma di autovalutazione strutturata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sulle proprie competenze, in modo da far emergere i punti  da potenziare, per elaborare un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progetto personalizzato di formazione in servizio. </a:t>
            </a:r>
          </a:p>
          <a:p>
            <a:pPr marL="342900" marR="0" lvl="0" indent="-34290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Tale bilancio confluisce nel patto</a:t>
            </a:r>
            <a:r>
              <a:rPr kumimoji="0" lang="it-IT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per lo sviluppo professionale.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 descr="badge_bilancio.png">
            <a:extLst>
              <a:ext uri="{FF2B5EF4-FFF2-40B4-BE49-F238E27FC236}">
                <a16:creationId xmlns:a16="http://schemas.microsoft.com/office/drawing/2014/main" id="{19321B7D-B30B-4D54-BA72-6494585548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11813" y="1521909"/>
            <a:ext cx="2933118" cy="1749177"/>
          </a:xfrm>
          <a:prstGeom prst="rect">
            <a:avLst/>
          </a:prstGeom>
        </p:spPr>
      </p:pic>
      <p:sp>
        <p:nvSpPr>
          <p:cNvPr id="5" name="Freccia bidirezionale verticale 4">
            <a:extLst>
              <a:ext uri="{FF2B5EF4-FFF2-40B4-BE49-F238E27FC236}">
                <a16:creationId xmlns:a16="http://schemas.microsoft.com/office/drawing/2014/main" id="{B7DB0AD5-6CFE-467C-A2B7-8A4AF25E9CBA}"/>
              </a:ext>
            </a:extLst>
          </p:cNvPr>
          <p:cNvSpPr/>
          <p:nvPr/>
        </p:nvSpPr>
        <p:spPr>
          <a:xfrm>
            <a:off x="10198352" y="3372096"/>
            <a:ext cx="360040" cy="1368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arrotondato 9">
            <a:extLst>
              <a:ext uri="{FF2B5EF4-FFF2-40B4-BE49-F238E27FC236}">
                <a16:creationId xmlns:a16="http://schemas.microsoft.com/office/drawing/2014/main" id="{12317B11-E2A0-41FF-822C-52026EE52010}"/>
              </a:ext>
            </a:extLst>
          </p:cNvPr>
          <p:cNvSpPr/>
          <p:nvPr/>
        </p:nvSpPr>
        <p:spPr>
          <a:xfrm>
            <a:off x="9210633" y="5043040"/>
            <a:ext cx="2447925" cy="15121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Progetto personalizzato di formazione in servizio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98161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1" name="Immagine 10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3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5">
            <a:extLst>
              <a:ext uri="{FF2B5EF4-FFF2-40B4-BE49-F238E27FC236}">
                <a16:creationId xmlns:a16="http://schemas.microsoft.com/office/drawing/2014/main" id="{C9CA3994-CE8A-435C-B011-6886927B1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914553"/>
            <a:ext cx="7738428" cy="5761957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8D315CD-3AFE-4432-A933-0DCFE3A19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15276"/>
            <a:ext cx="5882488" cy="7924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Bilancio di competenze iniziale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07" y="1361123"/>
            <a:ext cx="3287641" cy="4750181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852008" y="6498015"/>
            <a:ext cx="6254399" cy="356990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" name="Immagine 9" descr="C:\Users\Lab Scientifico 1\AppData\Local\Microsoft\Windows\INetCache\Content.Word\logo 50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6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6A6A728-034F-43C4-B084-8F68FF01F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1497" y="1450528"/>
            <a:ext cx="9228666" cy="504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8D315CD-3AFE-4432-A933-0DCFE3A19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120" y="322932"/>
            <a:ext cx="527304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Bilancio di competenze iniziale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57521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9" name="Immagine 8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0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481432E8-B93C-4702-B4F5-69F13437300C}"/>
              </a:ext>
            </a:extLst>
          </p:cNvPr>
          <p:cNvSpPr txBox="1">
            <a:spLocks/>
          </p:cNvSpPr>
          <p:nvPr/>
        </p:nvSpPr>
        <p:spPr>
          <a:xfrm>
            <a:off x="3384870" y="1638416"/>
            <a:ext cx="8520746" cy="365027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  <a:defRPr/>
            </a:pPr>
            <a:r>
              <a:rPr lang="it-IT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Dirigente Scolastico assieme al docente neo immesso in ruolo, sentito il docente tutor, in relazione ai bisogni della scuola stabiliscono, con un apposito </a:t>
            </a:r>
            <a:endParaRPr lang="it-IT" b="1" cap="none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it-IT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PATTO </a:t>
            </a:r>
            <a:r>
              <a:rPr lang="it-IT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LO SVILUPPO PROFESSIONALE: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it-IT" b="1" cap="none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it-IT" b="1" cap="none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obiettivi di sviluppo delle competenze culturali, disciplinari, didattico-metodologiche e relazionali da raggiungere o migliorare </a:t>
            </a:r>
            <a:r>
              <a:rPr lang="it-IT" b="1" cap="none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attraverso: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it-IT" b="1" cap="none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b="1" cap="none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attività formative previste nell’anno di </a:t>
            </a:r>
            <a:r>
              <a:rPr lang="it-IT" b="1" cap="none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prova;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it-IT" b="1" cap="none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b="1" cap="none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partecipazione alle attività formative attivate dall’istituzione </a:t>
            </a:r>
            <a:r>
              <a:rPr lang="it-IT" b="1" cap="none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scolastica;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it-IT" b="1" cap="none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l’eventuale </a:t>
            </a:r>
            <a:r>
              <a:rPr lang="it-IT" b="1" cap="none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utilizzo della carta elettronica per l’aggiornamento</a:t>
            </a:r>
            <a:r>
              <a:rPr lang="it-IT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it-IT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adiantum.it/public/news/263201118550a.jpg">
            <a:hlinkClick r:id="rId2"/>
            <a:extLst>
              <a:ext uri="{FF2B5EF4-FFF2-40B4-BE49-F238E27FC236}">
                <a16:creationId xmlns:a16="http://schemas.microsoft.com/office/drawing/2014/main" id="{3AD1E50A-6979-4044-A725-5A4C10667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658" y="1916536"/>
            <a:ext cx="2233612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75F0840-905B-4A0E-8838-42F14CA09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58" y="230697"/>
            <a:ext cx="5822944" cy="62503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Patto per lo sviluppo professionale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612498" y="5774204"/>
            <a:ext cx="1014262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PATTO non è un contratto di natura giuridica ma è un impegno etico –professionale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28641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9" name="Immagine 8" descr="C:\Users\Lab Scientifico 1\AppData\Local\Microsoft\Windows\INetCache\Content.Word\logo 50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8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CB68A326-77CE-43FB-BAB4-55D9F1070AE9}"/>
              </a:ext>
            </a:extLst>
          </p:cNvPr>
          <p:cNvSpPr txBox="1">
            <a:spLocks/>
          </p:cNvSpPr>
          <p:nvPr/>
        </p:nvSpPr>
        <p:spPr>
          <a:xfrm>
            <a:off x="2336800" y="2008073"/>
            <a:ext cx="9261363" cy="3742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  <a:defRPr/>
            </a:pPr>
            <a:r>
              <a:rPr lang="it-IT" altLang="it-IT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Docente TUTOR - collega esperto, competente e motivato - accompagna il neoassunto: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it-IT" altLang="it-IT" sz="2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accogliendolo</a:t>
            </a:r>
            <a:r>
              <a:rPr lang="it-IT" altLang="it-IT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comunità professionale e responsabilizzandolo anche attraverso </a:t>
            </a:r>
            <a:r>
              <a:rPr lang="it-IT" altLang="it-IT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l’auto-riconoscimento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it-IT" altLang="it-IT" sz="2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favorendo </a:t>
            </a:r>
            <a:r>
              <a:rPr lang="it-IT" altLang="it-IT" sz="2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sua partecipazione </a:t>
            </a:r>
            <a:r>
              <a:rPr lang="it-IT" altLang="it-IT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diversi momenti della vita collegiale della </a:t>
            </a:r>
            <a:r>
              <a:rPr lang="it-IT" altLang="it-IT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scuola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it-IT" altLang="it-IT" sz="2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esercitando </a:t>
            </a:r>
            <a:r>
              <a:rPr lang="it-IT" altLang="it-IT" sz="2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ogni utile forma di ascolto, consulenza e collaborazione </a:t>
            </a:r>
            <a:r>
              <a:rPr lang="it-IT" altLang="it-IT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migliorare la qualità e l’efficacia </a:t>
            </a:r>
            <a:r>
              <a:rPr lang="it-IT" altLang="it-IT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dell’insegnamento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it-IT" altLang="it-IT" sz="2200" cap="none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predisponendo </a:t>
            </a:r>
            <a:r>
              <a:rPr lang="it-IT" altLang="it-IT" sz="2200" cap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momenti di reciproca osservazione</a:t>
            </a:r>
            <a:r>
              <a:rPr lang="it-IT" altLang="it-IT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altLang="it-IT" sz="22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 to </a:t>
            </a:r>
            <a:r>
              <a:rPr lang="it-IT" altLang="it-IT" sz="22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peer</a:t>
            </a:r>
            <a:r>
              <a:rPr lang="it-IT" altLang="it-IT" sz="22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altLang="it-IT" sz="2200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9BB64F-5965-4525-A1BB-1F28CE321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39258"/>
            <a:ext cx="3830320" cy="71246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Attività di tutoring</a:t>
            </a: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98161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" name="Immagine 7" descr="C:\Users\Lab Scientifico 1\AppData\Local\Microsoft\Windows\INetCache\Content.Word\logo 50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6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78BF86B-B7B7-477F-AB69-28F94F9DE7F9}"/>
              </a:ext>
            </a:extLst>
          </p:cNvPr>
          <p:cNvSpPr txBox="1">
            <a:spLocks/>
          </p:cNvSpPr>
          <p:nvPr/>
        </p:nvSpPr>
        <p:spPr>
          <a:xfrm>
            <a:off x="538676" y="1076391"/>
            <a:ext cx="8974879" cy="19501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sz="22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altLang="it-IT" sz="22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’obiettivo è quello di sviluppare competenze sulla conduzione della classe e sulle attività dell’insegnamento, sul sostegno alla motivazione degli allievi, sulla costruzione di climi positivi e motivanti e sulle modalità di verifica formativa degli apprendimenti. 					</a:t>
            </a:r>
            <a:r>
              <a:rPr lang="it-IT" altLang="it-IT" sz="2200" i="1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Cerini</a:t>
            </a:r>
            <a:endParaRPr lang="it-IT" altLang="it-IT" sz="2200" b="1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2CA16C-22D4-408C-97AE-720490896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" y="327849"/>
            <a:ext cx="6390640" cy="62725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L’Osservazione nella fase </a:t>
            </a:r>
            <a:r>
              <a:rPr lang="it-IT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peer</a:t>
            </a: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peer</a:t>
            </a: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B666F61-ABDA-49B6-9261-875BA1143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71" y="2739524"/>
            <a:ext cx="7687825" cy="3888432"/>
          </a:xfrm>
          <a:prstGeom prst="rect">
            <a:avLst/>
          </a:prstGeom>
        </p:spPr>
      </p:pic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381153" y="6445393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9" name="Immagine 8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5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03253A-85AD-45A9-B55D-F13E1B59209B}"/>
              </a:ext>
            </a:extLst>
          </p:cNvPr>
          <p:cNvSpPr txBox="1"/>
          <p:nvPr/>
        </p:nvSpPr>
        <p:spPr>
          <a:xfrm>
            <a:off x="1578861" y="264562"/>
            <a:ext cx="315460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Cronoprogramma</a:t>
            </a:r>
            <a:endParaRPr lang="it-IT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37ADA06C-1B9B-445B-B630-824C6AC5B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41956"/>
              </p:ext>
            </p:extLst>
          </p:nvPr>
        </p:nvGraphicFramePr>
        <p:xfrm>
          <a:off x="531812" y="1190184"/>
          <a:ext cx="8118978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9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1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5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7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Primo incontro informativo/ accoglienza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Dicembre 2019</a:t>
                      </a:r>
                      <a:endParaRPr lang="it-IT" sz="24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Realizzazione dei laboratori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Febbraio/Marzo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Secondo incontro informativo/ restituzione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Entro il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aprile </a:t>
                      </a:r>
                      <a:r>
                        <a:rPr lang="it-IT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it-IT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3">
            <a:extLst>
              <a:ext uri="{FF2B5EF4-FFF2-40B4-BE49-F238E27FC236}">
                <a16:creationId xmlns:a16="http://schemas.microsoft.com/office/drawing/2014/main" id="{4ABA75A0-F83F-4562-A0A8-1B844D17A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9077" y="3692078"/>
            <a:ext cx="3155903" cy="234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37201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" name="Immagine 9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6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852B403-DB8A-4D4B-8A6D-A8E752C64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1022922"/>
            <a:ext cx="11030268" cy="558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18092EC3-60B6-4146-A201-4AB10A29ED62}"/>
              </a:ext>
            </a:extLst>
          </p:cNvPr>
          <p:cNvSpPr txBox="1">
            <a:spLocks/>
          </p:cNvSpPr>
          <p:nvPr/>
        </p:nvSpPr>
        <p:spPr bwMode="auto">
          <a:xfrm>
            <a:off x="345439" y="178758"/>
            <a:ext cx="5283201" cy="660401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ruolo del Dirigente Scolastico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7841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" name="Immagine 7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8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104C3B0-5678-4CED-A470-AA7E97B082B7}"/>
              </a:ext>
            </a:extLst>
          </p:cNvPr>
          <p:cNvSpPr txBox="1">
            <a:spLocks/>
          </p:cNvSpPr>
          <p:nvPr/>
        </p:nvSpPr>
        <p:spPr>
          <a:xfrm>
            <a:off x="1159061" y="1941932"/>
            <a:ext cx="4278655" cy="23049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it-IT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aggiore </a:t>
            </a:r>
            <a:r>
              <a:rPr lang="it-IT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vicinanza con la vita </a:t>
            </a:r>
            <a:r>
              <a:rPr lang="it-IT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d’aula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Promozione dello </a:t>
            </a:r>
            <a:r>
              <a:rPr lang="it-IT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sviluppo professionale dei </a:t>
            </a:r>
            <a:r>
              <a:rPr lang="it-IT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docenti</a:t>
            </a:r>
          </a:p>
        </p:txBody>
      </p:sp>
      <p:pic>
        <p:nvPicPr>
          <p:cNvPr id="3" name="Picture 2" descr="23,4&#10;21,7&#10;54,9&#10;46,9&#10;77,1&#10;19,5&#10;25,5&#10;44,6&#10;47,4&#10;72,9&#10;0 10 20 30 40 50 60 70 80 90&#10;Valorizzazione degli apporti degli allievi&#10;...">
            <a:extLst>
              <a:ext uri="{FF2B5EF4-FFF2-40B4-BE49-F238E27FC236}">
                <a16:creationId xmlns:a16="http://schemas.microsoft.com/office/drawing/2014/main" id="{C95A83E3-D878-40FD-AB2E-67F861173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80" y="1152907"/>
            <a:ext cx="6029778" cy="55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8092EC3-60B6-4146-A201-4AB10A29ED62}"/>
              </a:ext>
            </a:extLst>
          </p:cNvPr>
          <p:cNvSpPr txBox="1">
            <a:spLocks/>
          </p:cNvSpPr>
          <p:nvPr/>
        </p:nvSpPr>
        <p:spPr bwMode="auto">
          <a:xfrm>
            <a:off x="438561" y="318882"/>
            <a:ext cx="5953761" cy="6939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ruolo del Dirigente Scolastico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47361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" name="Immagine 9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0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B6D579-96C1-4F2B-A8F8-44FFBF0C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84" y="654590"/>
            <a:ext cx="3674028" cy="627774"/>
          </a:xfrm>
        </p:spPr>
        <p:txBody>
          <a:bodyPr>
            <a:noAutofit/>
          </a:bodyPr>
          <a:lstStyle/>
          <a:p>
            <a:r>
              <a:rPr lang="it-IT" b="1" dirty="0">
                <a:latin typeface="Baskerville Old Face" panose="02020602080505020303" pitchFamily="18" charset="0"/>
              </a:rPr>
              <a:t>Ordini di </a:t>
            </a:r>
            <a:r>
              <a:rPr lang="it-IT" b="1" dirty="0" smtClean="0">
                <a:latin typeface="Baskerville Old Face" panose="02020602080505020303" pitchFamily="18" charset="0"/>
              </a:rPr>
              <a:t>scuola</a:t>
            </a:r>
            <a:endParaRPr lang="it-IT" b="1" dirty="0">
              <a:latin typeface="Baskerville Old Face" panose="0202060208050502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204247-E75B-4C50-B80F-07D9DA801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0284" y="2389714"/>
            <a:ext cx="9645332" cy="2814320"/>
          </a:xfrm>
        </p:spPr>
        <p:txBody>
          <a:bodyPr>
            <a:noAutofit/>
          </a:bodyPr>
          <a:lstStyle/>
          <a:p>
            <a:r>
              <a:rPr lang="it-IT" sz="2800" b="1" dirty="0">
                <a:latin typeface="Baskerville Old Face" panose="02020602080505020303" pitchFamily="18" charset="0"/>
              </a:rPr>
              <a:t>La scuola </a:t>
            </a:r>
            <a:r>
              <a:rPr lang="it-IT" sz="2800" b="1" dirty="0" smtClean="0">
                <a:latin typeface="Baskerville Old Face" panose="02020602080505020303" pitchFamily="18" charset="0"/>
              </a:rPr>
              <a:t>dell’infanzia						dai </a:t>
            </a:r>
            <a:r>
              <a:rPr lang="it-IT" sz="2800" b="1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3 ai 5 anni</a:t>
            </a:r>
            <a:endParaRPr lang="it-IT" sz="2800" b="1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  <a:p>
            <a:r>
              <a:rPr lang="it-IT" sz="2800" b="1" dirty="0">
                <a:latin typeface="Baskerville Old Face" panose="02020602080505020303" pitchFamily="18" charset="0"/>
              </a:rPr>
              <a:t>La scuola </a:t>
            </a:r>
            <a:r>
              <a:rPr lang="it-IT" sz="2800" b="1" dirty="0" smtClean="0">
                <a:latin typeface="Baskerville Old Face" panose="02020602080505020303" pitchFamily="18" charset="0"/>
              </a:rPr>
              <a:t>primaria							dai </a:t>
            </a:r>
            <a:r>
              <a:rPr lang="it-IT" sz="2800" b="1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6 ai 10 anni</a:t>
            </a:r>
            <a:endParaRPr lang="it-IT" sz="2800" b="1" dirty="0">
              <a:latin typeface="Baskerville Old Face" panose="02020602080505020303" pitchFamily="18" charset="0"/>
            </a:endParaRPr>
          </a:p>
          <a:p>
            <a:r>
              <a:rPr lang="it-IT" sz="2800" b="1" dirty="0">
                <a:latin typeface="Baskerville Old Face" panose="02020602080505020303" pitchFamily="18" charset="0"/>
              </a:rPr>
              <a:t>La scuola secondaria di I </a:t>
            </a:r>
            <a:r>
              <a:rPr lang="it-IT" sz="2800" b="1" dirty="0" smtClean="0">
                <a:latin typeface="Baskerville Old Face" panose="02020602080505020303" pitchFamily="18" charset="0"/>
              </a:rPr>
              <a:t>grado			dagli </a:t>
            </a:r>
            <a:r>
              <a:rPr lang="it-IT" sz="2800" b="1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11 ai 13 anni</a:t>
            </a:r>
            <a:endParaRPr lang="it-IT" sz="2800" b="1" dirty="0">
              <a:latin typeface="Baskerville Old Face" panose="02020602080505020303" pitchFamily="18" charset="0"/>
            </a:endParaRPr>
          </a:p>
          <a:p>
            <a:r>
              <a:rPr lang="it-IT" sz="2800" b="1" dirty="0">
                <a:latin typeface="Baskerville Old Face" panose="02020602080505020303" pitchFamily="18" charset="0"/>
              </a:rPr>
              <a:t>La scuola secondaria di II </a:t>
            </a:r>
            <a:r>
              <a:rPr lang="it-IT" sz="2800" b="1" dirty="0" smtClean="0">
                <a:latin typeface="Baskerville Old Face" panose="02020602080505020303" pitchFamily="18" charset="0"/>
              </a:rPr>
              <a:t>grado			dai </a:t>
            </a:r>
            <a:r>
              <a:rPr lang="it-IT" sz="2800" b="1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14 ai 18 anni</a:t>
            </a:r>
            <a:endParaRPr lang="it-IT" sz="2800" b="1" dirty="0">
              <a:latin typeface="Baskerville Old Face" panose="02020602080505020303" pitchFamily="18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Segnaposto piè di pagina 4"/>
          <p:cNvSpPr txBox="1">
            <a:spLocks/>
          </p:cNvSpPr>
          <p:nvPr/>
        </p:nvSpPr>
        <p:spPr>
          <a:xfrm>
            <a:off x="2777841" y="6311385"/>
            <a:ext cx="7289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3" name="Immagine 12" descr="C:\Users\Lab Scientifico 1\AppData\Local\Microsoft\Windows\INetCache\Content.Word\logo 50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5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4B32BA-4771-4F9C-A737-0D6ACF293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44" y="396169"/>
            <a:ext cx="7023576" cy="99755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per la valutazione del periodo di formazione e di prova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02190" y="1943344"/>
            <a:ext cx="1116309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termine dell’anno di formazione e di prova, nel periodo intercorrente tra il termine delle attività didattiche, compresi gli esami di qualifica e di Stato, e la conclusione dell’anno scolastico, il Comitato di valutazione è convocato dal Dirigente Scolastico per procedere all’espressione del parere sul superamento del periodo di formazione e di prova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91470" y="4431956"/>
            <a:ext cx="1057381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Davanti al Comitato di valutazione il docente presenterà e discuterà alla fine dell’anno di prova il portfolio professionale (che sostituisce la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tesina).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tale portfolio verrà compresa la relazione finale in forma di documentazione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didattica</a:t>
            </a:r>
            <a:endParaRPr lang="it-IT" sz="2000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52264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1" name="Immagine 10" descr="C:\Users\Lab Scientifico 1\AppData\Local\Microsoft\Windows\INetCache\Content.Word\logo 50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99B4679-3337-408D-BF23-1CFE003D5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625" y="325472"/>
            <a:ext cx="3517558" cy="6807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conferma in ruolo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268625" y="1847717"/>
            <a:ext cx="1000924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alt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it-IT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 di </a:t>
            </a:r>
            <a:r>
              <a:rPr lang="it-IT" altLang="it-IT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GIUDIZIO FAVOREVOLE</a:t>
            </a:r>
            <a:r>
              <a:rPr lang="it-IT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 dirigente scolastico emette provvedimento motivato di conferma in ruolo per il docente neo-assunto, ai sensi dell’art. 14 </a:t>
            </a:r>
            <a:r>
              <a:rPr lang="it-IT" alt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DPR 275/99.</a:t>
            </a:r>
            <a:endParaRPr lang="it-IT" alt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75968" y="3558190"/>
            <a:ext cx="78877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caso di </a:t>
            </a:r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GIUDIZIO SFAVOREVOLE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 D.S. emette provvedimento motivato di ripetizione del periodo di formazione e di prova. </a:t>
            </a:r>
            <a:endParaRPr lang="it-IT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Tale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provvedimento dovrà indicare gli elementi di criticità emersi e le forme di supporto formativo e di verifica del conseguimento degli standard richiesti ai fini della conferma in ruolo</a:t>
            </a: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28641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9" name="Immagine 8" descr="C:\Users\Lab Scientifico 1\AppData\Local\Microsoft\Windows\INetCache\Content.Word\logo 50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insegnante">
            <a:extLst>
              <a:ext uri="{FF2B5EF4-FFF2-40B4-BE49-F238E27FC236}">
                <a16:creationId xmlns:a16="http://schemas.microsoft.com/office/drawing/2014/main" id="{7F5F14B1-E321-47A3-9121-32C277AC5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5471" y="0"/>
            <a:ext cx="7103270" cy="6080168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62</a:t>
            </a:fld>
            <a:endParaRPr lang="en-US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08321" y="6456251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" name="Immagine 6" descr="C:\Users\Lab Scientifico 1\AppData\Local\Microsoft\Windows\INetCache\Content.Word\logo 50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Risultati immagini per faccia sorpre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80" y="145035"/>
            <a:ext cx="1650618" cy="165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sultati immagini per faccina pensiero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09" y="5073650"/>
            <a:ext cx="1685934" cy="168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umetto 4 10"/>
          <p:cNvSpPr/>
          <p:nvPr/>
        </p:nvSpPr>
        <p:spPr>
          <a:xfrm>
            <a:off x="1263334" y="3040084"/>
            <a:ext cx="2396831" cy="1930400"/>
          </a:xfrm>
          <a:prstGeom prst="cloudCallout">
            <a:avLst>
              <a:gd name="adj1" fmla="val -32702"/>
              <a:gd name="adj2" fmla="val 63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02" name="Picture 6" descr="Risultati immagini per italia stilizza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72" y="3349284"/>
            <a:ext cx="1093354" cy="120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95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63404A7-0F69-48DB-9436-FA47F1B0F94A}"/>
              </a:ext>
            </a:extLst>
          </p:cNvPr>
          <p:cNvSpPr/>
          <p:nvPr/>
        </p:nvSpPr>
        <p:spPr>
          <a:xfrm>
            <a:off x="3535366" y="1551473"/>
            <a:ext cx="6739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anose="02020602080505020303" pitchFamily="18" charset="0"/>
              </a:rPr>
              <a:t>Grazie per l’attenzione!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9D79DE-0DFC-4187-B5EF-B5EF175458CD}"/>
              </a:ext>
            </a:extLst>
          </p:cNvPr>
          <p:cNvSpPr txBox="1"/>
          <p:nvPr/>
        </p:nvSpPr>
        <p:spPr>
          <a:xfrm>
            <a:off x="2153920" y="3498954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IPSEOA San Francesco di Paola</a:t>
            </a:r>
            <a:endParaRPr lang="it-IT" sz="3600" b="1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algn="ctr"/>
            <a:endParaRPr lang="it-IT" sz="2000" b="1" dirty="0" smtClean="0">
              <a:latin typeface="Baskerville Old Face" panose="02020602080505020303" pitchFamily="18" charset="0"/>
            </a:endParaRPr>
          </a:p>
          <a:p>
            <a:pPr algn="ctr"/>
            <a:r>
              <a:rPr lang="it-IT" sz="2000" b="1" dirty="0" smtClean="0">
                <a:latin typeface="Baskerville Old Face" panose="02020602080505020303" pitchFamily="18" charset="0"/>
              </a:rPr>
              <a:t>Mail</a:t>
            </a:r>
            <a:r>
              <a:rPr lang="it-IT" sz="2000" b="1" dirty="0">
                <a:latin typeface="Baskerville Old Face" panose="02020602080505020303" pitchFamily="18" charset="0"/>
              </a:rPr>
              <a:t>: </a:t>
            </a:r>
            <a:r>
              <a:rPr lang="it-IT" sz="2000" dirty="0">
                <a:latin typeface="Baskerville Old Face" panose="02020602080505020303" pitchFamily="18" charset="0"/>
              </a:rPr>
              <a:t> </a:t>
            </a:r>
            <a:r>
              <a:rPr lang="it-IT" sz="2000" b="1" dirty="0">
                <a:latin typeface="Baskerville Old Face" panose="02020602080505020303" pitchFamily="18" charset="0"/>
                <a:hlinkClick r:id="rId2"/>
              </a:rPr>
              <a:t>csrh07000q@istruzione.it</a:t>
            </a:r>
            <a:r>
              <a:rPr lang="it-IT" sz="2000" b="1" dirty="0">
                <a:latin typeface="Baskerville Old Face" panose="02020602080505020303" pitchFamily="18" charset="0"/>
              </a:rPr>
              <a:t> - PEC: </a:t>
            </a:r>
            <a:r>
              <a:rPr lang="it-IT" sz="2000" b="1" dirty="0">
                <a:latin typeface="Baskerville Old Face" panose="02020602080505020303" pitchFamily="18" charset="0"/>
                <a:hlinkClick r:id="rId3"/>
              </a:rPr>
              <a:t>csrh07000q@pec.istruzione.it</a:t>
            </a:r>
            <a:endParaRPr lang="it-IT" sz="2000" b="1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63</a:t>
            </a:fld>
            <a:endParaRPr lang="en-US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12337" y="649287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2" name="Immagine 11" descr="C:\Users\Lab Scientifico 1\AppData\Local\Microsoft\Windows\INetCache\Content.Word\logo 50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440" y="178758"/>
            <a:ext cx="2162176" cy="1213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images.png">
            <a:extLst>
              <a:ext uri="{FF2B5EF4-FFF2-40B4-BE49-F238E27FC236}">
                <a16:creationId xmlns:a16="http://schemas.microsoft.com/office/drawing/2014/main" id="{DE5D45A5-F56D-499B-A388-E4FF12AC5DC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3259" y="279029"/>
            <a:ext cx="1545476" cy="185457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pic>
        <p:nvPicPr>
          <p:cNvPr id="14" name="Immagine 13" descr="http://www.radiomarconi.com/marconi/emblema/emblema_gr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5007059"/>
            <a:ext cx="1549625" cy="1486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11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B308CE-928D-42F5-BD0C-22BE816FC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285" y="443845"/>
            <a:ext cx="4600355" cy="544213"/>
          </a:xfrm>
        </p:spPr>
        <p:txBody>
          <a:bodyPr>
            <a:noAutofit/>
          </a:bodyPr>
          <a:lstStyle/>
          <a:p>
            <a:r>
              <a:rPr lang="it-IT" b="1" dirty="0">
                <a:latin typeface="Baskerville Old Face" panose="02020602080505020303" pitchFamily="18" charset="0"/>
              </a:rPr>
              <a:t>La Scuola dell’infanzia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7135A7A-AE53-4015-A78E-E864366D3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1404141"/>
            <a:ext cx="3895197" cy="155807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F1E725-10CE-4AD7-8095-E2BA23934690}"/>
              </a:ext>
            </a:extLst>
          </p:cNvPr>
          <p:cNvSpPr txBox="1"/>
          <p:nvPr/>
        </p:nvSpPr>
        <p:spPr>
          <a:xfrm>
            <a:off x="1604420" y="3701880"/>
            <a:ext cx="30408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chemeClr val="tx2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…in </a:t>
            </a:r>
            <a:r>
              <a:rPr lang="it-IT" sz="2000" b="1" i="1" dirty="0">
                <a:solidFill>
                  <a:schemeClr val="tx2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cui si intersecano </a:t>
            </a:r>
          </a:p>
          <a:p>
            <a:r>
              <a:rPr lang="it-IT" sz="2000" b="1" i="1" dirty="0">
                <a:solidFill>
                  <a:schemeClr val="tx2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gli aspetti cognitivi </a:t>
            </a:r>
          </a:p>
          <a:p>
            <a:r>
              <a:rPr lang="it-IT" sz="2000" b="1" i="1" dirty="0">
                <a:solidFill>
                  <a:schemeClr val="tx2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e la costruzione di relazioni </a:t>
            </a:r>
          </a:p>
          <a:p>
            <a:r>
              <a:rPr lang="it-IT" sz="2000" b="1" i="1" dirty="0">
                <a:solidFill>
                  <a:schemeClr val="tx2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sociali ed </a:t>
            </a:r>
            <a:r>
              <a:rPr lang="it-IT" sz="2000" b="1" i="1" dirty="0" smtClean="0">
                <a:solidFill>
                  <a:schemeClr val="tx2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affettive…</a:t>
            </a:r>
            <a:endParaRPr lang="it-IT" sz="2000" b="1" i="1" dirty="0">
              <a:solidFill>
                <a:schemeClr val="tx2"/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  <a:p>
            <a:endParaRPr lang="it-IT" sz="2000" i="1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BF41990-F90A-4107-9379-09DC6481D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227" y="2198597"/>
            <a:ext cx="7361457" cy="345036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2EF1CF0-B58B-4E7A-BC00-0D933C3F88CA}"/>
              </a:ext>
            </a:extLst>
          </p:cNvPr>
          <p:cNvSpPr txBox="1"/>
          <p:nvPr/>
        </p:nvSpPr>
        <p:spPr>
          <a:xfrm>
            <a:off x="6865655" y="1629994"/>
            <a:ext cx="3075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Campi di esperienza</a:t>
            </a:r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336641" y="6512087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4" name="Immagine 13" descr="C:\Users\Lab Scientifico 1\AppData\Local\Microsoft\Windows\INetCache\Content.Word\logo 50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9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158809" y="1069533"/>
            <a:ext cx="223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Baskerville Old Face" panose="02020602080505020303" pitchFamily="18" charset="0"/>
              </a:rPr>
              <a:t>Il sé e l’altro</a:t>
            </a:r>
            <a:endParaRPr lang="it-IT" sz="2800" b="1" dirty="0">
              <a:latin typeface="Baskerville Old Face" panose="02020602080505020303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1558079"/>
            <a:ext cx="8510173" cy="48372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7135A7A-AE53-4015-A78E-E864366D3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62" y="0"/>
            <a:ext cx="3895197" cy="1558079"/>
          </a:xfrm>
          <a:prstGeom prst="rect">
            <a:avLst/>
          </a:prstGeom>
        </p:spPr>
      </p:pic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7841" y="644346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" name="Immagine 7" descr="C:\Users\Lab Scientifico 1\AppData\Local\Microsoft\Windows\INetCache\Content.Word\logo 50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3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250248" y="1089853"/>
            <a:ext cx="401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Baskerville Old Face" panose="02020602080505020303" pitchFamily="18" charset="0"/>
              </a:rPr>
              <a:t>Il corpo e il movimento</a:t>
            </a:r>
            <a:endParaRPr lang="it-IT" sz="2800" b="1" dirty="0">
              <a:latin typeface="Baskerville Old Face" panose="02020602080505020303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7135A7A-AE53-4015-A78E-E864366D3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2" y="0"/>
            <a:ext cx="3895197" cy="155807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78" y="1701022"/>
            <a:ext cx="10199701" cy="4373397"/>
          </a:xfrm>
          <a:prstGeom prst="rect">
            <a:avLst/>
          </a:prstGeom>
        </p:spPr>
      </p:pic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7841" y="6463785"/>
            <a:ext cx="7289923" cy="365125"/>
          </a:xfrm>
        </p:spPr>
        <p:txBody>
          <a:bodyPr/>
          <a:lstStyle/>
          <a:p>
            <a:r>
              <a:rPr lang="it-IT" sz="1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9" name="Immagine 8" descr="C:\Users\Lab Scientifico 1\AppData\Local\Microsoft\Windows\INetCache\Content.Word\logo 50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0" y="178758"/>
            <a:ext cx="1630906" cy="9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8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2315</TotalTime>
  <Words>3842</Words>
  <Application>Microsoft Office PowerPoint</Application>
  <PresentationFormat>Widescreen</PresentationFormat>
  <Paragraphs>451</Paragraphs>
  <Slides>63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63</vt:i4>
      </vt:variant>
    </vt:vector>
  </HeadingPairs>
  <TitlesOfParts>
    <vt:vector size="71" baseType="lpstr">
      <vt:lpstr>Arial</vt:lpstr>
      <vt:lpstr>Baskerville Old Face</vt:lpstr>
      <vt:lpstr>Calibri</vt:lpstr>
      <vt:lpstr>Century Gothic</vt:lpstr>
      <vt:lpstr>Times New Roman</vt:lpstr>
      <vt:lpstr>Wingdings</vt:lpstr>
      <vt:lpstr>Wingdings 3</vt:lpstr>
      <vt:lpstr>Filo</vt:lpstr>
      <vt:lpstr>Formazione Docenti Neo Assunti</vt:lpstr>
      <vt:lpstr>Essere docenti…</vt:lpstr>
      <vt:lpstr>…la scuola…</vt:lpstr>
      <vt:lpstr>…la scuola…</vt:lpstr>
      <vt:lpstr>…la Scuola… …crocevia di culture e mondi </vt:lpstr>
      <vt:lpstr>Ordini di scuola</vt:lpstr>
      <vt:lpstr>La Scuola dell’infanzia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scuola primaria</vt:lpstr>
      <vt:lpstr>La scuola secondaria  di I grado</vt:lpstr>
      <vt:lpstr>Presentazione standard di PowerPoint</vt:lpstr>
      <vt:lpstr>La scuola secondaria di II grado</vt:lpstr>
      <vt:lpstr>Presentazione standard di PowerPoint</vt:lpstr>
      <vt:lpstr>…IO SPERIAMO CHE ME LA CAVO…</vt:lpstr>
      <vt:lpstr>Quadro normativo</vt:lpstr>
      <vt:lpstr>L.13 luglio 2015 n.107 </vt:lpstr>
      <vt:lpstr>Disposizioni attuative ed esplicative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valutazione del docente in periodo di formazione e di prova – Art. 4 DM 850/2015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Formazione docenti neo assunti</dc:title>
  <dc:creator>Elena</dc:creator>
  <cp:lastModifiedBy>Andonio</cp:lastModifiedBy>
  <cp:revision>141</cp:revision>
  <dcterms:created xsi:type="dcterms:W3CDTF">2018-11-21T14:31:34Z</dcterms:created>
  <dcterms:modified xsi:type="dcterms:W3CDTF">2019-12-01T21:14:26Z</dcterms:modified>
</cp:coreProperties>
</file>